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8" r:id="rId1"/>
  </p:sldMasterIdLst>
  <p:notesMasterIdLst>
    <p:notesMasterId r:id="rId23"/>
  </p:notesMasterIdLst>
  <p:sldIdLst>
    <p:sldId id="256" r:id="rId2"/>
    <p:sldId id="259" r:id="rId3"/>
    <p:sldId id="264" r:id="rId4"/>
    <p:sldId id="261" r:id="rId5"/>
    <p:sldId id="289" r:id="rId6"/>
    <p:sldId id="266" r:id="rId7"/>
    <p:sldId id="284" r:id="rId8"/>
    <p:sldId id="286" r:id="rId9"/>
    <p:sldId id="287" r:id="rId10"/>
    <p:sldId id="288" r:id="rId11"/>
    <p:sldId id="285" r:id="rId12"/>
    <p:sldId id="260" r:id="rId13"/>
    <p:sldId id="290" r:id="rId14"/>
    <p:sldId id="292" r:id="rId15"/>
    <p:sldId id="291" r:id="rId16"/>
    <p:sldId id="293" r:id="rId17"/>
    <p:sldId id="271" r:id="rId18"/>
    <p:sldId id="294" r:id="rId19"/>
    <p:sldId id="295" r:id="rId20"/>
    <p:sldId id="274" r:id="rId21"/>
    <p:sldId id="280" r:id="rId22"/>
  </p:sldIdLst>
  <p:sldSz cx="9144000" cy="5143500" type="screen16x9"/>
  <p:notesSz cx="6858000" cy="9144000"/>
  <p:embeddedFontLst>
    <p:embeddedFont>
      <p:font typeface="Lora" panose="020B0604020202020204" charset="0"/>
      <p:regular r:id="rId24"/>
      <p:bold r:id="rId25"/>
      <p:italic r:id="rId26"/>
      <p:boldItalic r:id="rId27"/>
    </p:embeddedFont>
    <p:embeddedFont>
      <p:font typeface="Quattrocento Sans" panose="020B0502050000020003" pitchFamily="34" charset="0"/>
      <p:regular r:id="rId28"/>
      <p:bold r:id="rId29"/>
      <p:italic r:id="rId30"/>
      <p:boldItalic r:id="rId31"/>
    </p:embeddedFont>
  </p:embeddedFontLst>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E59BC77-69F9-4F42-8C15-042257AF11DA}">
  <a:tblStyle styleId="{6E59BC77-69F9-4F42-8C15-042257AF11DA}" styleName="Table_0">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62" d="100"/>
          <a:sy n="162" d="100"/>
        </p:scale>
        <p:origin x="144" y="2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381175"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2436374265"/>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8" name="Shape 5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7683064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9" name="Shape 13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32614252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9" name="Shape 13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23090689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Shape 1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03" name="Shape 10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36207380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Shape 1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8" name="Shape 17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8023899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9" name="Shape 13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42509974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9" name="Shape 13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7425401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9" name="Shape 13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6320963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Shape 2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64" name="Shape 26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37582479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Shape 1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03" name="Shape 10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4485855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Shape 1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03" name="Shape 10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40215397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Shape 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6" name="Shape 9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9073744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Shape 3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07" name="Shape 3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28066279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Shape 3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73" name="Shape 37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4567344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Shape 1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51" name="Shape 15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2470522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08" name="Shape 10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27262349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Shape 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6" name="Shape 9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4354683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Shape 1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8" name="Shape 17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8971970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9" name="Shape 13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423304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9" name="Shape 13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6644007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9" name="Shape 13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7159017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Shape 7"/>
        <p:cNvGrpSpPr/>
        <p:nvPr/>
      </p:nvGrpSpPr>
      <p:grpSpPr>
        <a:xfrm>
          <a:off x="0" y="0"/>
          <a:ext cx="0" cy="0"/>
          <a:chOff x="0" y="0"/>
          <a:chExt cx="0" cy="0"/>
        </a:xfrm>
      </p:grpSpPr>
      <p:sp>
        <p:nvSpPr>
          <p:cNvPr id="8" name="Shape 8"/>
          <p:cNvSpPr txBox="1">
            <a:spLocks noGrp="1"/>
          </p:cNvSpPr>
          <p:nvPr>
            <p:ph type="ctrTitle"/>
          </p:nvPr>
        </p:nvSpPr>
        <p:spPr>
          <a:xfrm>
            <a:off x="996630" y="2003888"/>
            <a:ext cx="4523699" cy="1159799"/>
          </a:xfrm>
          <a:prstGeom prst="rect">
            <a:avLst/>
          </a:prstGeom>
        </p:spPr>
        <p:txBody>
          <a:bodyPr lIns="91425" tIns="91425" rIns="91425" bIns="91425" anchor="b" anchorCtr="0"/>
          <a:lstStyle>
            <a:lvl1pPr>
              <a:spcBef>
                <a:spcPts val="0"/>
              </a:spcBef>
              <a:buSzPct val="100000"/>
              <a:defRPr sz="3600"/>
            </a:lvl1pPr>
            <a:lvl2pPr>
              <a:spcBef>
                <a:spcPts val="0"/>
              </a:spcBef>
              <a:buSzPct val="100000"/>
              <a:defRPr sz="3600"/>
            </a:lvl2pPr>
            <a:lvl3pPr>
              <a:spcBef>
                <a:spcPts val="0"/>
              </a:spcBef>
              <a:buSzPct val="100000"/>
              <a:defRPr sz="3600"/>
            </a:lvl3pPr>
            <a:lvl4pPr>
              <a:spcBef>
                <a:spcPts val="0"/>
              </a:spcBef>
              <a:buSzPct val="100000"/>
              <a:defRPr sz="3600"/>
            </a:lvl4pPr>
            <a:lvl5pPr>
              <a:spcBef>
                <a:spcPts val="0"/>
              </a:spcBef>
              <a:buSzPct val="100000"/>
              <a:defRPr sz="3600"/>
            </a:lvl5pPr>
            <a:lvl6pPr>
              <a:spcBef>
                <a:spcPts val="0"/>
              </a:spcBef>
              <a:buSzPct val="100000"/>
              <a:defRPr sz="3600"/>
            </a:lvl6pPr>
            <a:lvl7pPr>
              <a:spcBef>
                <a:spcPts val="0"/>
              </a:spcBef>
              <a:buSzPct val="100000"/>
              <a:defRPr sz="3600"/>
            </a:lvl7pPr>
            <a:lvl8pPr>
              <a:spcBef>
                <a:spcPts val="0"/>
              </a:spcBef>
              <a:buSzPct val="100000"/>
              <a:defRPr sz="3600"/>
            </a:lvl8pPr>
            <a:lvl9pPr>
              <a:spcBef>
                <a:spcPts val="0"/>
              </a:spcBef>
              <a:buSzPct val="100000"/>
              <a:defRPr sz="3600"/>
            </a:lvl9pPr>
          </a:lstStyle>
          <a:p>
            <a:endParaRPr/>
          </a:p>
        </p:txBody>
      </p:sp>
      <p:cxnSp>
        <p:nvCxnSpPr>
          <p:cNvPr id="9" name="Shape 9"/>
          <p:cNvCxnSpPr/>
          <p:nvPr/>
        </p:nvCxnSpPr>
        <p:spPr>
          <a:xfrm>
            <a:off x="-6025" y="3676511"/>
            <a:ext cx="9161999" cy="0"/>
          </a:xfrm>
          <a:prstGeom prst="straightConnector1">
            <a:avLst/>
          </a:prstGeom>
          <a:noFill/>
          <a:ln w="9525" cap="flat" cmpd="sng">
            <a:solidFill>
              <a:srgbClr val="000000"/>
            </a:solidFill>
            <a:prstDash val="solid"/>
            <a:round/>
            <a:headEnd type="none" w="lg" len="lg"/>
            <a:tailEnd type="none" w="lg" len="lg"/>
          </a:ln>
        </p:spPr>
      </p:cxnSp>
      <p:sp>
        <p:nvSpPr>
          <p:cNvPr id="10" name="Shape 10"/>
          <p:cNvSpPr/>
          <p:nvPr/>
        </p:nvSpPr>
        <p:spPr>
          <a:xfrm>
            <a:off x="1117950" y="3393000"/>
            <a:ext cx="566999" cy="566999"/>
          </a:xfrm>
          <a:prstGeom prst="ellipse">
            <a:avLst/>
          </a:prstGeom>
          <a:solidFill>
            <a:srgbClr val="FFCD00"/>
          </a:solidFill>
          <a:ln>
            <a:noFill/>
          </a:ln>
        </p:spPr>
        <p:txBody>
          <a:bodyPr lIns="91425" tIns="91425" rIns="91425" bIns="91425" anchor="ctr" anchorCtr="0">
            <a:noAutofit/>
          </a:bodyPr>
          <a:lstStyle/>
          <a:p>
            <a:pPr>
              <a:spcBef>
                <a:spcPts val="0"/>
              </a:spcBef>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ubtitle">
    <p:spTree>
      <p:nvGrpSpPr>
        <p:cNvPr id="1" name="Shape 11"/>
        <p:cNvGrpSpPr/>
        <p:nvPr/>
      </p:nvGrpSpPr>
      <p:grpSpPr>
        <a:xfrm>
          <a:off x="0" y="0"/>
          <a:ext cx="0" cy="0"/>
          <a:chOff x="0" y="0"/>
          <a:chExt cx="0" cy="0"/>
        </a:xfrm>
      </p:grpSpPr>
      <p:sp>
        <p:nvSpPr>
          <p:cNvPr id="12" name="Shape 12"/>
          <p:cNvSpPr txBox="1">
            <a:spLocks noGrp="1"/>
          </p:cNvSpPr>
          <p:nvPr>
            <p:ph type="subTitle" idx="1"/>
          </p:nvPr>
        </p:nvSpPr>
        <p:spPr>
          <a:xfrm>
            <a:off x="2022300" y="2815923"/>
            <a:ext cx="5591400" cy="784799"/>
          </a:xfrm>
          <a:prstGeom prst="rect">
            <a:avLst/>
          </a:prstGeom>
        </p:spPr>
        <p:txBody>
          <a:bodyPr lIns="91425" tIns="91425" rIns="91425" bIns="91425" anchor="t" anchorCtr="0"/>
          <a:lstStyle>
            <a:lvl1pPr rtl="0">
              <a:spcBef>
                <a:spcPts val="0"/>
              </a:spcBef>
              <a:buClr>
                <a:srgbClr val="000000"/>
              </a:buClr>
              <a:buSzPct val="100000"/>
              <a:buNone/>
              <a:defRPr sz="1400">
                <a:highlight>
                  <a:srgbClr val="FFCD00"/>
                </a:highlight>
              </a:defRPr>
            </a:lvl1pPr>
            <a:lvl2pPr rtl="0">
              <a:spcBef>
                <a:spcPts val="0"/>
              </a:spcBef>
              <a:buClr>
                <a:schemeClr val="dk2"/>
              </a:buClr>
              <a:buSzPct val="100000"/>
              <a:buNone/>
              <a:defRPr sz="1400">
                <a:solidFill>
                  <a:schemeClr val="dk2"/>
                </a:solidFill>
                <a:highlight>
                  <a:srgbClr val="FFCD00"/>
                </a:highlight>
              </a:defRPr>
            </a:lvl2pPr>
            <a:lvl3pPr rtl="0">
              <a:spcBef>
                <a:spcPts val="0"/>
              </a:spcBef>
              <a:buClr>
                <a:schemeClr val="dk2"/>
              </a:buClr>
              <a:buSzPct val="100000"/>
              <a:buNone/>
              <a:defRPr sz="1400">
                <a:solidFill>
                  <a:schemeClr val="dk2"/>
                </a:solidFill>
                <a:highlight>
                  <a:srgbClr val="FFCD00"/>
                </a:highlight>
              </a:defRPr>
            </a:lvl3pPr>
            <a:lvl4pPr rtl="0">
              <a:spcBef>
                <a:spcPts val="0"/>
              </a:spcBef>
              <a:buClr>
                <a:schemeClr val="dk2"/>
              </a:buClr>
              <a:buSzPct val="100000"/>
              <a:buNone/>
              <a:defRPr sz="1400">
                <a:solidFill>
                  <a:schemeClr val="dk2"/>
                </a:solidFill>
                <a:highlight>
                  <a:srgbClr val="FFCD00"/>
                </a:highlight>
              </a:defRPr>
            </a:lvl4pPr>
            <a:lvl5pPr rtl="0">
              <a:spcBef>
                <a:spcPts val="0"/>
              </a:spcBef>
              <a:buClr>
                <a:schemeClr val="dk2"/>
              </a:buClr>
              <a:buSzPct val="100000"/>
              <a:buNone/>
              <a:defRPr sz="1400">
                <a:solidFill>
                  <a:schemeClr val="dk2"/>
                </a:solidFill>
                <a:highlight>
                  <a:srgbClr val="FFCD00"/>
                </a:highlight>
              </a:defRPr>
            </a:lvl5pPr>
            <a:lvl6pPr rtl="0">
              <a:spcBef>
                <a:spcPts val="0"/>
              </a:spcBef>
              <a:buClr>
                <a:schemeClr val="dk2"/>
              </a:buClr>
              <a:buSzPct val="100000"/>
              <a:buNone/>
              <a:defRPr sz="1400">
                <a:solidFill>
                  <a:schemeClr val="dk2"/>
                </a:solidFill>
                <a:highlight>
                  <a:srgbClr val="FFCD00"/>
                </a:highlight>
              </a:defRPr>
            </a:lvl6pPr>
            <a:lvl7pPr rtl="0">
              <a:spcBef>
                <a:spcPts val="0"/>
              </a:spcBef>
              <a:buClr>
                <a:schemeClr val="dk2"/>
              </a:buClr>
              <a:buSzPct val="100000"/>
              <a:buNone/>
              <a:defRPr sz="1400">
                <a:solidFill>
                  <a:schemeClr val="dk2"/>
                </a:solidFill>
                <a:highlight>
                  <a:srgbClr val="FFCD00"/>
                </a:highlight>
              </a:defRPr>
            </a:lvl7pPr>
            <a:lvl8pPr rtl="0">
              <a:spcBef>
                <a:spcPts val="0"/>
              </a:spcBef>
              <a:buClr>
                <a:schemeClr val="dk2"/>
              </a:buClr>
              <a:buSzPct val="100000"/>
              <a:buNone/>
              <a:defRPr sz="1400">
                <a:solidFill>
                  <a:schemeClr val="dk2"/>
                </a:solidFill>
                <a:highlight>
                  <a:srgbClr val="FFCD00"/>
                </a:highlight>
              </a:defRPr>
            </a:lvl8pPr>
            <a:lvl9pPr rtl="0">
              <a:spcBef>
                <a:spcPts val="0"/>
              </a:spcBef>
              <a:buClr>
                <a:schemeClr val="dk2"/>
              </a:buClr>
              <a:buSzPct val="100000"/>
              <a:buNone/>
              <a:defRPr sz="1400">
                <a:solidFill>
                  <a:schemeClr val="dk2"/>
                </a:solidFill>
                <a:highlight>
                  <a:srgbClr val="FFCD00"/>
                </a:highlight>
              </a:defRPr>
            </a:lvl9pPr>
          </a:lstStyle>
          <a:p>
            <a:endParaRPr/>
          </a:p>
        </p:txBody>
      </p:sp>
      <p:cxnSp>
        <p:nvCxnSpPr>
          <p:cNvPr id="13" name="Shape 13"/>
          <p:cNvCxnSpPr/>
          <p:nvPr/>
        </p:nvCxnSpPr>
        <p:spPr>
          <a:xfrm>
            <a:off x="-6025" y="2571761"/>
            <a:ext cx="1984499" cy="0"/>
          </a:xfrm>
          <a:prstGeom prst="straightConnector1">
            <a:avLst/>
          </a:prstGeom>
          <a:noFill/>
          <a:ln w="9525" cap="flat" cmpd="sng">
            <a:solidFill>
              <a:srgbClr val="CCCCCC"/>
            </a:solidFill>
            <a:prstDash val="solid"/>
            <a:round/>
            <a:headEnd type="none" w="lg" len="lg"/>
            <a:tailEnd type="none" w="lg" len="lg"/>
          </a:ln>
        </p:spPr>
      </p:cxnSp>
      <p:sp>
        <p:nvSpPr>
          <p:cNvPr id="14" name="Shape 14"/>
          <p:cNvSpPr/>
          <p:nvPr/>
        </p:nvSpPr>
        <p:spPr>
          <a:xfrm>
            <a:off x="1117950" y="2288250"/>
            <a:ext cx="566999" cy="566999"/>
          </a:xfrm>
          <a:prstGeom prst="ellipse">
            <a:avLst/>
          </a:prstGeom>
          <a:solidFill>
            <a:srgbClr val="FFCD00"/>
          </a:solidFill>
          <a:ln>
            <a:noFill/>
          </a:ln>
        </p:spPr>
        <p:txBody>
          <a:bodyPr lIns="91425" tIns="91425" rIns="91425" bIns="91425" anchor="ctr" anchorCtr="0">
            <a:noAutofit/>
          </a:bodyPr>
          <a:lstStyle/>
          <a:p>
            <a:pPr lvl="0" rtl="0">
              <a:spcBef>
                <a:spcPts val="0"/>
              </a:spcBef>
              <a:buNone/>
            </a:pPr>
            <a:endParaRPr/>
          </a:p>
        </p:txBody>
      </p:sp>
      <p:sp>
        <p:nvSpPr>
          <p:cNvPr id="15" name="Shape 15"/>
          <p:cNvSpPr txBox="1">
            <a:spLocks noGrp="1"/>
          </p:cNvSpPr>
          <p:nvPr>
            <p:ph type="ctrTitle"/>
          </p:nvPr>
        </p:nvSpPr>
        <p:spPr>
          <a:xfrm>
            <a:off x="2022225" y="1693523"/>
            <a:ext cx="3787799" cy="1159799"/>
          </a:xfrm>
          <a:prstGeom prst="rect">
            <a:avLst/>
          </a:prstGeom>
        </p:spPr>
        <p:txBody>
          <a:bodyPr lIns="91425" tIns="91425" rIns="91425" bIns="91425" anchor="b" anchorCtr="0"/>
          <a:lstStyle>
            <a:lvl1pPr rtl="0">
              <a:spcBef>
                <a:spcPts val="0"/>
              </a:spcBef>
              <a:buSzPct val="100000"/>
              <a:defRPr sz="3000"/>
            </a:lvl1pPr>
            <a:lvl2pPr rtl="0">
              <a:spcBef>
                <a:spcPts val="0"/>
              </a:spcBef>
              <a:buSzPct val="100000"/>
              <a:defRPr sz="3000"/>
            </a:lvl2pPr>
            <a:lvl3pPr rtl="0">
              <a:spcBef>
                <a:spcPts val="0"/>
              </a:spcBef>
              <a:buSzPct val="100000"/>
              <a:defRPr sz="3000"/>
            </a:lvl3pPr>
            <a:lvl4pPr rtl="0">
              <a:spcBef>
                <a:spcPts val="0"/>
              </a:spcBef>
              <a:buSzPct val="100000"/>
              <a:defRPr sz="3000"/>
            </a:lvl4pPr>
            <a:lvl5pPr rtl="0">
              <a:spcBef>
                <a:spcPts val="0"/>
              </a:spcBef>
              <a:buSzPct val="100000"/>
              <a:defRPr sz="3000"/>
            </a:lvl5pPr>
            <a:lvl6pPr rtl="0">
              <a:spcBef>
                <a:spcPts val="0"/>
              </a:spcBef>
              <a:buSzPct val="100000"/>
              <a:defRPr sz="3000"/>
            </a:lvl6pPr>
            <a:lvl7pPr rtl="0">
              <a:spcBef>
                <a:spcPts val="0"/>
              </a:spcBef>
              <a:buSzPct val="100000"/>
              <a:defRPr sz="3000"/>
            </a:lvl7pPr>
            <a:lvl8pPr rtl="0">
              <a:spcBef>
                <a:spcPts val="0"/>
              </a:spcBef>
              <a:buSzPct val="100000"/>
              <a:defRPr sz="3000"/>
            </a:lvl8pPr>
            <a:lvl9pPr rtl="0">
              <a:spcBef>
                <a:spcPts val="0"/>
              </a:spcBef>
              <a:buSzPct val="100000"/>
              <a:defRPr sz="3000"/>
            </a:lvl9pPr>
          </a:lstStyle>
          <a:p>
            <a:endParaRPr/>
          </a:p>
        </p:txBody>
      </p:sp>
      <p:cxnSp>
        <p:nvCxnSpPr>
          <p:cNvPr id="16" name="Shape 16"/>
          <p:cNvCxnSpPr/>
          <p:nvPr/>
        </p:nvCxnSpPr>
        <p:spPr>
          <a:xfrm>
            <a:off x="5898975" y="2571750"/>
            <a:ext cx="3251099" cy="0"/>
          </a:xfrm>
          <a:prstGeom prst="straightConnector1">
            <a:avLst/>
          </a:prstGeom>
          <a:noFill/>
          <a:ln w="9525" cap="flat" cmpd="sng">
            <a:solidFill>
              <a:srgbClr val="CCCCCC"/>
            </a:solidFill>
            <a:prstDash val="solid"/>
            <a:round/>
            <a:headEnd type="none" w="lg" len="lg"/>
            <a:tailEnd type="none" w="lg" len="lg"/>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Quote">
    <p:spTree>
      <p:nvGrpSpPr>
        <p:cNvPr id="1" name="Shape 17"/>
        <p:cNvGrpSpPr/>
        <p:nvPr/>
      </p:nvGrpSpPr>
      <p:grpSpPr>
        <a:xfrm>
          <a:off x="0" y="0"/>
          <a:ext cx="0" cy="0"/>
          <a:chOff x="0" y="0"/>
          <a:chExt cx="0" cy="0"/>
        </a:xfrm>
      </p:grpSpPr>
      <p:sp>
        <p:nvSpPr>
          <p:cNvPr id="18" name="Shape 18"/>
          <p:cNvSpPr txBox="1">
            <a:spLocks noGrp="1"/>
          </p:cNvSpPr>
          <p:nvPr>
            <p:ph type="body" idx="1"/>
          </p:nvPr>
        </p:nvSpPr>
        <p:spPr>
          <a:xfrm>
            <a:off x="2105050" y="2238000"/>
            <a:ext cx="4933800" cy="819899"/>
          </a:xfrm>
          <a:prstGeom prst="rect">
            <a:avLst/>
          </a:prstGeom>
        </p:spPr>
        <p:txBody>
          <a:bodyPr lIns="91425" tIns="91425" rIns="91425" bIns="91425" anchor="b" anchorCtr="0"/>
          <a:lstStyle>
            <a:lvl1pPr algn="ctr" rtl="0">
              <a:spcBef>
                <a:spcPts val="0"/>
              </a:spcBef>
              <a:buSzPct val="100000"/>
              <a:buFont typeface="Lora"/>
              <a:defRPr sz="2400" i="1">
                <a:latin typeface="Lora"/>
                <a:ea typeface="Lora"/>
                <a:cs typeface="Lora"/>
                <a:sym typeface="Lora"/>
              </a:defRPr>
            </a:lvl1pPr>
            <a:lvl2pPr algn="ctr" rtl="0">
              <a:spcBef>
                <a:spcPts val="0"/>
              </a:spcBef>
              <a:buFont typeface="Lora"/>
              <a:defRPr i="1">
                <a:latin typeface="Lora"/>
                <a:ea typeface="Lora"/>
                <a:cs typeface="Lora"/>
                <a:sym typeface="Lora"/>
              </a:defRPr>
            </a:lvl2pPr>
            <a:lvl3pPr algn="ctr" rtl="0">
              <a:spcBef>
                <a:spcPts val="0"/>
              </a:spcBef>
              <a:buFont typeface="Lora"/>
              <a:defRPr i="1">
                <a:latin typeface="Lora"/>
                <a:ea typeface="Lora"/>
                <a:cs typeface="Lora"/>
                <a:sym typeface="Lora"/>
              </a:defRPr>
            </a:lvl3pPr>
            <a:lvl4pPr algn="ctr" rtl="0">
              <a:spcBef>
                <a:spcPts val="0"/>
              </a:spcBef>
              <a:buSzPct val="100000"/>
              <a:buFont typeface="Lora"/>
              <a:defRPr sz="2400" i="1">
                <a:latin typeface="Lora"/>
                <a:ea typeface="Lora"/>
                <a:cs typeface="Lora"/>
                <a:sym typeface="Lora"/>
              </a:defRPr>
            </a:lvl4pPr>
            <a:lvl5pPr algn="ctr" rtl="0">
              <a:spcBef>
                <a:spcPts val="0"/>
              </a:spcBef>
              <a:buSzPct val="100000"/>
              <a:buFont typeface="Lora"/>
              <a:defRPr sz="2400" i="1">
                <a:latin typeface="Lora"/>
                <a:ea typeface="Lora"/>
                <a:cs typeface="Lora"/>
                <a:sym typeface="Lora"/>
              </a:defRPr>
            </a:lvl5pPr>
            <a:lvl6pPr algn="ctr" rtl="0">
              <a:spcBef>
                <a:spcPts val="0"/>
              </a:spcBef>
              <a:buSzPct val="100000"/>
              <a:buFont typeface="Lora"/>
              <a:defRPr sz="2400" i="1">
                <a:latin typeface="Lora"/>
                <a:ea typeface="Lora"/>
                <a:cs typeface="Lora"/>
                <a:sym typeface="Lora"/>
              </a:defRPr>
            </a:lvl6pPr>
            <a:lvl7pPr algn="ctr" rtl="0">
              <a:spcBef>
                <a:spcPts val="0"/>
              </a:spcBef>
              <a:buSzPct val="100000"/>
              <a:buFont typeface="Lora"/>
              <a:defRPr sz="2400" i="1">
                <a:latin typeface="Lora"/>
                <a:ea typeface="Lora"/>
                <a:cs typeface="Lora"/>
                <a:sym typeface="Lora"/>
              </a:defRPr>
            </a:lvl7pPr>
            <a:lvl8pPr algn="ctr" rtl="0">
              <a:spcBef>
                <a:spcPts val="0"/>
              </a:spcBef>
              <a:buSzPct val="100000"/>
              <a:buFont typeface="Lora"/>
              <a:defRPr sz="2400" i="1">
                <a:latin typeface="Lora"/>
                <a:ea typeface="Lora"/>
                <a:cs typeface="Lora"/>
                <a:sym typeface="Lora"/>
              </a:defRPr>
            </a:lvl8pPr>
            <a:lvl9pPr algn="ctr">
              <a:spcBef>
                <a:spcPts val="0"/>
              </a:spcBef>
              <a:buSzPct val="100000"/>
              <a:buFont typeface="Lora"/>
              <a:defRPr sz="2400" i="1">
                <a:latin typeface="Lora"/>
                <a:ea typeface="Lora"/>
                <a:cs typeface="Lora"/>
                <a:sym typeface="Lora"/>
              </a:defRPr>
            </a:lvl9pPr>
          </a:lstStyle>
          <a:p>
            <a:endParaRPr/>
          </a:p>
        </p:txBody>
      </p:sp>
      <p:cxnSp>
        <p:nvCxnSpPr>
          <p:cNvPr id="19" name="Shape 19"/>
          <p:cNvCxnSpPr/>
          <p:nvPr/>
        </p:nvCxnSpPr>
        <p:spPr>
          <a:xfrm>
            <a:off x="4584075" y="3676500"/>
            <a:ext cx="0" cy="1480499"/>
          </a:xfrm>
          <a:prstGeom prst="straightConnector1">
            <a:avLst/>
          </a:prstGeom>
          <a:noFill/>
          <a:ln w="9525" cap="flat" cmpd="sng">
            <a:solidFill>
              <a:srgbClr val="CCCCCC"/>
            </a:solidFill>
            <a:prstDash val="solid"/>
            <a:round/>
            <a:headEnd type="none" w="lg" len="lg"/>
            <a:tailEnd type="none" w="lg" len="lg"/>
          </a:ln>
        </p:spPr>
      </p:cxnSp>
      <p:sp>
        <p:nvSpPr>
          <p:cNvPr id="20" name="Shape 20"/>
          <p:cNvSpPr/>
          <p:nvPr/>
        </p:nvSpPr>
        <p:spPr>
          <a:xfrm>
            <a:off x="4288500" y="3393000"/>
            <a:ext cx="566999" cy="566999"/>
          </a:xfrm>
          <a:prstGeom prst="ellipse">
            <a:avLst/>
          </a:prstGeom>
          <a:solidFill>
            <a:srgbClr val="FFCD00"/>
          </a:solidFill>
          <a:ln>
            <a:noFill/>
          </a:ln>
        </p:spPr>
        <p:txBody>
          <a:bodyPr lIns="91425" tIns="91425" rIns="91425" bIns="91425" anchor="ctr" anchorCtr="0">
            <a:noAutofit/>
          </a:bodyPr>
          <a:lstStyle/>
          <a:p>
            <a:pPr lvl="0" rtl="0">
              <a:spcBef>
                <a:spcPts val="0"/>
              </a:spcBef>
              <a:buNone/>
            </a:pPr>
            <a:endParaRPr/>
          </a:p>
        </p:txBody>
      </p:sp>
      <p:sp>
        <p:nvSpPr>
          <p:cNvPr id="21" name="Shape 21"/>
          <p:cNvSpPr txBox="1"/>
          <p:nvPr/>
        </p:nvSpPr>
        <p:spPr>
          <a:xfrm>
            <a:off x="3593400" y="3412651"/>
            <a:ext cx="1957200" cy="653699"/>
          </a:xfrm>
          <a:prstGeom prst="rect">
            <a:avLst/>
          </a:prstGeom>
          <a:noFill/>
          <a:ln>
            <a:noFill/>
          </a:ln>
        </p:spPr>
        <p:txBody>
          <a:bodyPr lIns="91425" tIns="91425" rIns="91425" bIns="91425" anchor="t" anchorCtr="0">
            <a:noAutofit/>
          </a:bodyPr>
          <a:lstStyle/>
          <a:p>
            <a:pPr algn="ctr">
              <a:spcBef>
                <a:spcPts val="0"/>
              </a:spcBef>
              <a:buNone/>
            </a:pPr>
            <a:r>
              <a:rPr lang="en" sz="3600" b="1">
                <a:latin typeface="Lora"/>
                <a:ea typeface="Lora"/>
                <a:cs typeface="Lora"/>
                <a:sym typeface="Lora"/>
              </a:rPr>
              <a:t>“</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1 column">
    <p:spTree>
      <p:nvGrpSpPr>
        <p:cNvPr id="1" name="Shape 22"/>
        <p:cNvGrpSpPr/>
        <p:nvPr/>
      </p:nvGrpSpPr>
      <p:grpSpPr>
        <a:xfrm>
          <a:off x="0" y="0"/>
          <a:ext cx="0" cy="0"/>
          <a:chOff x="0" y="0"/>
          <a:chExt cx="0" cy="0"/>
        </a:xfrm>
      </p:grpSpPr>
      <p:cxnSp>
        <p:nvCxnSpPr>
          <p:cNvPr id="23" name="Shape 23"/>
          <p:cNvCxnSpPr/>
          <p:nvPr/>
        </p:nvCxnSpPr>
        <p:spPr>
          <a:xfrm>
            <a:off x="0" y="1131725"/>
            <a:ext cx="1375800" cy="0"/>
          </a:xfrm>
          <a:prstGeom prst="straightConnector1">
            <a:avLst/>
          </a:prstGeom>
          <a:noFill/>
          <a:ln w="9525" cap="flat" cmpd="sng">
            <a:solidFill>
              <a:srgbClr val="CCCCCC"/>
            </a:solidFill>
            <a:prstDash val="solid"/>
            <a:round/>
            <a:headEnd type="none" w="lg" len="lg"/>
            <a:tailEnd type="none" w="lg" len="lg"/>
          </a:ln>
        </p:spPr>
      </p:cxnSp>
      <p:sp>
        <p:nvSpPr>
          <p:cNvPr id="24" name="Shape 24"/>
          <p:cNvSpPr/>
          <p:nvPr/>
        </p:nvSpPr>
        <p:spPr>
          <a:xfrm>
            <a:off x="817475" y="928766"/>
            <a:ext cx="405899" cy="405899"/>
          </a:xfrm>
          <a:prstGeom prst="ellipse">
            <a:avLst/>
          </a:prstGeom>
          <a:solidFill>
            <a:srgbClr val="FFCD00"/>
          </a:solidFill>
          <a:ln>
            <a:noFill/>
          </a:ln>
        </p:spPr>
        <p:txBody>
          <a:bodyPr lIns="91425" tIns="91425" rIns="91425" bIns="91425" anchor="ctr" anchorCtr="0">
            <a:noAutofit/>
          </a:bodyPr>
          <a:lstStyle/>
          <a:p>
            <a:pPr lvl="0" rtl="0">
              <a:spcBef>
                <a:spcPts val="0"/>
              </a:spcBef>
              <a:buNone/>
            </a:pPr>
            <a:endParaRPr/>
          </a:p>
        </p:txBody>
      </p:sp>
      <p:sp>
        <p:nvSpPr>
          <p:cNvPr id="25" name="Shape 25"/>
          <p:cNvSpPr txBox="1">
            <a:spLocks noGrp="1"/>
          </p:cNvSpPr>
          <p:nvPr>
            <p:ph type="title"/>
          </p:nvPr>
        </p:nvSpPr>
        <p:spPr>
          <a:xfrm>
            <a:off x="1381250" y="922668"/>
            <a:ext cx="3878399" cy="435599"/>
          </a:xfrm>
          <a:prstGeom prst="rect">
            <a:avLst/>
          </a:prstGeom>
        </p:spPr>
        <p:txBody>
          <a:bodyPr lIns="91425" tIns="91425" rIns="91425" bIns="91425" anchor="ctr" anchorCtr="0"/>
          <a:lstStyle>
            <a:lvl1pPr rtl="0">
              <a:spcBef>
                <a:spcPts val="0"/>
              </a:spcBef>
              <a:buSzPct val="100000"/>
              <a:buFont typeface="Lora"/>
              <a:buNone/>
              <a:defRPr sz="2000" b="1">
                <a:latin typeface="Lora"/>
                <a:ea typeface="Lora"/>
                <a:cs typeface="Lora"/>
                <a:sym typeface="Lora"/>
              </a:defRPr>
            </a:lvl1pPr>
            <a:lvl2pPr rtl="0">
              <a:spcBef>
                <a:spcPts val="0"/>
              </a:spcBef>
              <a:buSzPct val="100000"/>
              <a:buFont typeface="Lora"/>
              <a:buNone/>
              <a:defRPr sz="2000" b="1">
                <a:highlight>
                  <a:srgbClr val="FFFFFF"/>
                </a:highlight>
                <a:latin typeface="Lora"/>
                <a:ea typeface="Lora"/>
                <a:cs typeface="Lora"/>
                <a:sym typeface="Lora"/>
              </a:defRPr>
            </a:lvl2pPr>
            <a:lvl3pPr rtl="0">
              <a:spcBef>
                <a:spcPts val="0"/>
              </a:spcBef>
              <a:buSzPct val="100000"/>
              <a:buFont typeface="Lora"/>
              <a:buNone/>
              <a:defRPr sz="2000" b="1">
                <a:highlight>
                  <a:srgbClr val="FFFFFF"/>
                </a:highlight>
                <a:latin typeface="Lora"/>
                <a:ea typeface="Lora"/>
                <a:cs typeface="Lora"/>
                <a:sym typeface="Lora"/>
              </a:defRPr>
            </a:lvl3pPr>
            <a:lvl4pPr rtl="0">
              <a:spcBef>
                <a:spcPts val="0"/>
              </a:spcBef>
              <a:buSzPct val="100000"/>
              <a:buFont typeface="Lora"/>
              <a:buNone/>
              <a:defRPr sz="2000" b="1">
                <a:highlight>
                  <a:srgbClr val="FFFFFF"/>
                </a:highlight>
                <a:latin typeface="Lora"/>
                <a:ea typeface="Lora"/>
                <a:cs typeface="Lora"/>
                <a:sym typeface="Lora"/>
              </a:defRPr>
            </a:lvl4pPr>
            <a:lvl5pPr rtl="0">
              <a:spcBef>
                <a:spcPts val="0"/>
              </a:spcBef>
              <a:buSzPct val="100000"/>
              <a:buFont typeface="Lora"/>
              <a:buNone/>
              <a:defRPr sz="2000" b="1">
                <a:highlight>
                  <a:srgbClr val="FFFFFF"/>
                </a:highlight>
                <a:latin typeface="Lora"/>
                <a:ea typeface="Lora"/>
                <a:cs typeface="Lora"/>
                <a:sym typeface="Lora"/>
              </a:defRPr>
            </a:lvl5pPr>
            <a:lvl6pPr rtl="0">
              <a:spcBef>
                <a:spcPts val="0"/>
              </a:spcBef>
              <a:buSzPct val="100000"/>
              <a:buFont typeface="Lora"/>
              <a:buNone/>
              <a:defRPr sz="2000" b="1">
                <a:highlight>
                  <a:srgbClr val="FFFFFF"/>
                </a:highlight>
                <a:latin typeface="Lora"/>
                <a:ea typeface="Lora"/>
                <a:cs typeface="Lora"/>
                <a:sym typeface="Lora"/>
              </a:defRPr>
            </a:lvl6pPr>
            <a:lvl7pPr rtl="0">
              <a:spcBef>
                <a:spcPts val="0"/>
              </a:spcBef>
              <a:buSzPct val="100000"/>
              <a:buFont typeface="Lora"/>
              <a:buNone/>
              <a:defRPr sz="2000" b="1">
                <a:highlight>
                  <a:srgbClr val="FFFFFF"/>
                </a:highlight>
                <a:latin typeface="Lora"/>
                <a:ea typeface="Lora"/>
                <a:cs typeface="Lora"/>
                <a:sym typeface="Lora"/>
              </a:defRPr>
            </a:lvl7pPr>
            <a:lvl8pPr rtl="0">
              <a:spcBef>
                <a:spcPts val="0"/>
              </a:spcBef>
              <a:buSzPct val="100000"/>
              <a:buFont typeface="Lora"/>
              <a:buNone/>
              <a:defRPr sz="2000" b="1">
                <a:highlight>
                  <a:srgbClr val="FFFFFF"/>
                </a:highlight>
                <a:latin typeface="Lora"/>
                <a:ea typeface="Lora"/>
                <a:cs typeface="Lora"/>
                <a:sym typeface="Lora"/>
              </a:defRPr>
            </a:lvl8pPr>
            <a:lvl9pPr rtl="0">
              <a:spcBef>
                <a:spcPts val="0"/>
              </a:spcBef>
              <a:buSzPct val="100000"/>
              <a:buFont typeface="Lora"/>
              <a:buNone/>
              <a:defRPr sz="2000" b="1">
                <a:highlight>
                  <a:srgbClr val="FFFFFF"/>
                </a:highlight>
                <a:latin typeface="Lora"/>
                <a:ea typeface="Lora"/>
                <a:cs typeface="Lora"/>
                <a:sym typeface="Lora"/>
              </a:defRPr>
            </a:lvl9pPr>
          </a:lstStyle>
          <a:p>
            <a:endParaRPr/>
          </a:p>
        </p:txBody>
      </p:sp>
      <p:sp>
        <p:nvSpPr>
          <p:cNvPr id="26" name="Shape 26"/>
          <p:cNvSpPr txBox="1">
            <a:spLocks noGrp="1"/>
          </p:cNvSpPr>
          <p:nvPr>
            <p:ph type="body" idx="1"/>
          </p:nvPr>
        </p:nvSpPr>
        <p:spPr>
          <a:xfrm>
            <a:off x="1381250" y="1616470"/>
            <a:ext cx="6809700" cy="3112200"/>
          </a:xfrm>
          <a:prstGeom prst="rect">
            <a:avLst/>
          </a:prstGeom>
        </p:spPr>
        <p:txBody>
          <a:bodyPr lIns="91425" tIns="91425" rIns="91425" bIns="91425" anchor="t" anchorCtr="0"/>
          <a:lstStyle>
            <a:lvl1pPr rtl="0">
              <a:spcBef>
                <a:spcPts val="600"/>
              </a:spcBef>
              <a:buClr>
                <a:srgbClr val="FFCD00"/>
              </a:buClr>
              <a:buSzPct val="100000"/>
              <a:buFont typeface="Quattrocento Sans"/>
              <a:buChar char="◉"/>
              <a:defRPr sz="2400">
                <a:latin typeface="Quattrocento Sans"/>
                <a:ea typeface="Quattrocento Sans"/>
                <a:cs typeface="Quattrocento Sans"/>
                <a:sym typeface="Quattrocento Sans"/>
              </a:defRPr>
            </a:lvl1pPr>
            <a:lvl2pPr rtl="0">
              <a:spcBef>
                <a:spcPts val="480"/>
              </a:spcBef>
              <a:buClr>
                <a:srgbClr val="FFCD00"/>
              </a:buClr>
              <a:buSzPct val="100000"/>
              <a:buFont typeface="Quattrocento Sans"/>
              <a:defRPr sz="2000">
                <a:latin typeface="Quattrocento Sans"/>
                <a:ea typeface="Quattrocento Sans"/>
                <a:cs typeface="Quattrocento Sans"/>
                <a:sym typeface="Quattrocento Sans"/>
              </a:defRPr>
            </a:lvl2pPr>
            <a:lvl3pPr rtl="0">
              <a:spcBef>
                <a:spcPts val="480"/>
              </a:spcBef>
              <a:buClr>
                <a:srgbClr val="FFCD00"/>
              </a:buClr>
              <a:buSzPct val="100000"/>
              <a:buFont typeface="Quattrocento Sans"/>
              <a:defRPr sz="2000">
                <a:latin typeface="Quattrocento Sans"/>
                <a:ea typeface="Quattrocento Sans"/>
                <a:cs typeface="Quattrocento Sans"/>
                <a:sym typeface="Quattrocento Sans"/>
              </a:defRPr>
            </a:lvl3pPr>
            <a:lvl4pPr rtl="0">
              <a:spcBef>
                <a:spcPts val="360"/>
              </a:spcBef>
              <a:buClr>
                <a:srgbClr val="FFCD00"/>
              </a:buClr>
              <a:buSzPct val="100000"/>
              <a:buFont typeface="Quattrocento Sans"/>
              <a:defRPr sz="1800">
                <a:latin typeface="Quattrocento Sans"/>
                <a:ea typeface="Quattrocento Sans"/>
                <a:cs typeface="Quattrocento Sans"/>
                <a:sym typeface="Quattrocento Sans"/>
              </a:defRPr>
            </a:lvl4pPr>
            <a:lvl5pPr rtl="0">
              <a:spcBef>
                <a:spcPts val="360"/>
              </a:spcBef>
              <a:buClr>
                <a:srgbClr val="FFCD00"/>
              </a:buClr>
              <a:buSzPct val="100000"/>
              <a:buFont typeface="Quattrocento Sans"/>
              <a:defRPr sz="1800">
                <a:latin typeface="Quattrocento Sans"/>
                <a:ea typeface="Quattrocento Sans"/>
                <a:cs typeface="Quattrocento Sans"/>
                <a:sym typeface="Quattrocento Sans"/>
              </a:defRPr>
            </a:lvl5pPr>
            <a:lvl6pPr rtl="0">
              <a:spcBef>
                <a:spcPts val="360"/>
              </a:spcBef>
              <a:buClr>
                <a:srgbClr val="FFCD00"/>
              </a:buClr>
              <a:buSzPct val="100000"/>
              <a:buFont typeface="Quattrocento Sans"/>
              <a:defRPr sz="1800">
                <a:latin typeface="Quattrocento Sans"/>
                <a:ea typeface="Quattrocento Sans"/>
                <a:cs typeface="Quattrocento Sans"/>
                <a:sym typeface="Quattrocento Sans"/>
              </a:defRPr>
            </a:lvl6pPr>
            <a:lvl7pPr rtl="0">
              <a:spcBef>
                <a:spcPts val="360"/>
              </a:spcBef>
              <a:buClr>
                <a:srgbClr val="FFCD00"/>
              </a:buClr>
              <a:buSzPct val="100000"/>
              <a:buFont typeface="Quattrocento Sans"/>
              <a:defRPr sz="1800">
                <a:latin typeface="Quattrocento Sans"/>
                <a:ea typeface="Quattrocento Sans"/>
                <a:cs typeface="Quattrocento Sans"/>
                <a:sym typeface="Quattrocento Sans"/>
              </a:defRPr>
            </a:lvl7pPr>
            <a:lvl8pPr rtl="0">
              <a:spcBef>
                <a:spcPts val="360"/>
              </a:spcBef>
              <a:buClr>
                <a:srgbClr val="FFCD00"/>
              </a:buClr>
              <a:buSzPct val="100000"/>
              <a:buFont typeface="Quattrocento Sans"/>
              <a:defRPr sz="1800">
                <a:latin typeface="Quattrocento Sans"/>
                <a:ea typeface="Quattrocento Sans"/>
                <a:cs typeface="Quattrocento Sans"/>
                <a:sym typeface="Quattrocento Sans"/>
              </a:defRPr>
            </a:lvl8pPr>
            <a:lvl9pPr rtl="0">
              <a:spcBef>
                <a:spcPts val="360"/>
              </a:spcBef>
              <a:buClr>
                <a:srgbClr val="FFCD00"/>
              </a:buClr>
              <a:buSzPct val="100000"/>
              <a:buFont typeface="Quattrocento Sans"/>
              <a:defRPr sz="1800">
                <a:latin typeface="Quattrocento Sans"/>
                <a:ea typeface="Quattrocento Sans"/>
                <a:cs typeface="Quattrocento Sans"/>
                <a:sym typeface="Quattrocento Sans"/>
              </a:defRPr>
            </a:lvl9pPr>
          </a:lstStyle>
          <a:p>
            <a:endParaRPr/>
          </a:p>
        </p:txBody>
      </p:sp>
      <p:cxnSp>
        <p:nvCxnSpPr>
          <p:cNvPr id="27" name="Shape 27"/>
          <p:cNvCxnSpPr/>
          <p:nvPr/>
        </p:nvCxnSpPr>
        <p:spPr>
          <a:xfrm>
            <a:off x="5265650" y="1131725"/>
            <a:ext cx="3878399" cy="0"/>
          </a:xfrm>
          <a:prstGeom prst="straightConnector1">
            <a:avLst/>
          </a:prstGeom>
          <a:noFill/>
          <a:ln w="9525" cap="flat" cmpd="sng">
            <a:solidFill>
              <a:srgbClr val="CCCCCC"/>
            </a:solidFill>
            <a:prstDash val="solid"/>
            <a:round/>
            <a:headEnd type="none" w="lg" len="lg"/>
            <a:tailEnd type="none" w="lg" len="lg"/>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p:cSld name="Title + 2 columns">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1381250" y="922668"/>
            <a:ext cx="3878399" cy="435599"/>
          </a:xfrm>
          <a:prstGeom prst="rect">
            <a:avLst/>
          </a:prstGeom>
        </p:spPr>
        <p:txBody>
          <a:bodyPr lIns="91425" tIns="91425" rIns="91425" bIns="91425" anchor="ctr"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30" name="Shape 30"/>
          <p:cNvSpPr txBox="1">
            <a:spLocks noGrp="1"/>
          </p:cNvSpPr>
          <p:nvPr>
            <p:ph type="body" idx="1"/>
          </p:nvPr>
        </p:nvSpPr>
        <p:spPr>
          <a:xfrm>
            <a:off x="1381250" y="1618700"/>
            <a:ext cx="3425400" cy="3231000"/>
          </a:xfrm>
          <a:prstGeom prst="rect">
            <a:avLst/>
          </a:prstGeom>
        </p:spPr>
        <p:txBody>
          <a:bodyPr lIns="91425" tIns="91425" rIns="91425" bIns="91425" anchor="t" anchorCtr="0"/>
          <a:lstStyle>
            <a:lvl1pPr>
              <a:spcBef>
                <a:spcPts val="0"/>
              </a:spcBef>
              <a:buSzPct val="100000"/>
              <a:defRPr sz="2000"/>
            </a:lvl1pPr>
            <a:lvl2pPr>
              <a:spcBef>
                <a:spcPts val="0"/>
              </a:spcBef>
              <a:defRPr/>
            </a:lvl2pPr>
            <a:lvl3pPr>
              <a:spcBef>
                <a:spcPts val="0"/>
              </a:spcBef>
              <a:defRPr/>
            </a:lvl3pPr>
            <a:lvl4pPr>
              <a:spcBef>
                <a:spcPts val="0"/>
              </a:spcBef>
              <a:buSzPct val="100000"/>
              <a:defRPr sz="2000"/>
            </a:lvl4pPr>
            <a:lvl5pPr>
              <a:spcBef>
                <a:spcPts val="0"/>
              </a:spcBef>
              <a:buSzPct val="100000"/>
              <a:defRPr sz="2000"/>
            </a:lvl5pPr>
            <a:lvl6pPr>
              <a:spcBef>
                <a:spcPts val="0"/>
              </a:spcBef>
              <a:buSzPct val="100000"/>
              <a:defRPr sz="2000"/>
            </a:lvl6pPr>
            <a:lvl7pPr>
              <a:spcBef>
                <a:spcPts val="0"/>
              </a:spcBef>
              <a:buSzPct val="100000"/>
              <a:defRPr sz="2000"/>
            </a:lvl7pPr>
            <a:lvl8pPr>
              <a:spcBef>
                <a:spcPts val="0"/>
              </a:spcBef>
              <a:buSzPct val="100000"/>
              <a:defRPr sz="2000"/>
            </a:lvl8pPr>
            <a:lvl9pPr>
              <a:spcBef>
                <a:spcPts val="0"/>
              </a:spcBef>
              <a:buSzPct val="100000"/>
              <a:defRPr sz="2000"/>
            </a:lvl9pPr>
          </a:lstStyle>
          <a:p>
            <a:endParaRPr/>
          </a:p>
        </p:txBody>
      </p:sp>
      <p:sp>
        <p:nvSpPr>
          <p:cNvPr id="31" name="Shape 31"/>
          <p:cNvSpPr txBox="1">
            <a:spLocks noGrp="1"/>
          </p:cNvSpPr>
          <p:nvPr>
            <p:ph type="body" idx="2"/>
          </p:nvPr>
        </p:nvSpPr>
        <p:spPr>
          <a:xfrm>
            <a:off x="5012916" y="1618700"/>
            <a:ext cx="3425400" cy="3231000"/>
          </a:xfrm>
          <a:prstGeom prst="rect">
            <a:avLst/>
          </a:prstGeom>
        </p:spPr>
        <p:txBody>
          <a:bodyPr lIns="91425" tIns="91425" rIns="91425" bIns="91425" anchor="t" anchorCtr="0"/>
          <a:lstStyle>
            <a:lvl1pPr>
              <a:spcBef>
                <a:spcPts val="0"/>
              </a:spcBef>
              <a:buSzPct val="100000"/>
              <a:defRPr sz="2000"/>
            </a:lvl1pPr>
            <a:lvl2pPr>
              <a:spcBef>
                <a:spcPts val="0"/>
              </a:spcBef>
              <a:defRPr/>
            </a:lvl2pPr>
            <a:lvl3pPr>
              <a:spcBef>
                <a:spcPts val="0"/>
              </a:spcBef>
              <a:defRPr/>
            </a:lvl3pPr>
            <a:lvl4pPr>
              <a:spcBef>
                <a:spcPts val="0"/>
              </a:spcBef>
              <a:buSzPct val="100000"/>
              <a:defRPr sz="2000"/>
            </a:lvl4pPr>
            <a:lvl5pPr>
              <a:spcBef>
                <a:spcPts val="0"/>
              </a:spcBef>
              <a:buSzPct val="100000"/>
              <a:defRPr sz="2000"/>
            </a:lvl5pPr>
            <a:lvl6pPr>
              <a:spcBef>
                <a:spcPts val="0"/>
              </a:spcBef>
              <a:buSzPct val="100000"/>
              <a:defRPr sz="2000"/>
            </a:lvl6pPr>
            <a:lvl7pPr>
              <a:spcBef>
                <a:spcPts val="0"/>
              </a:spcBef>
              <a:buSzPct val="100000"/>
              <a:defRPr sz="2000"/>
            </a:lvl7pPr>
            <a:lvl8pPr>
              <a:spcBef>
                <a:spcPts val="0"/>
              </a:spcBef>
              <a:buSzPct val="100000"/>
              <a:defRPr sz="2000"/>
            </a:lvl8pPr>
            <a:lvl9pPr>
              <a:spcBef>
                <a:spcPts val="0"/>
              </a:spcBef>
              <a:buSzPct val="100000"/>
              <a:defRPr sz="2000"/>
            </a:lvl9pPr>
          </a:lstStyle>
          <a:p>
            <a:endParaRPr/>
          </a:p>
        </p:txBody>
      </p:sp>
      <p:cxnSp>
        <p:nvCxnSpPr>
          <p:cNvPr id="32" name="Shape 32"/>
          <p:cNvCxnSpPr/>
          <p:nvPr/>
        </p:nvCxnSpPr>
        <p:spPr>
          <a:xfrm>
            <a:off x="0" y="1131725"/>
            <a:ext cx="1375800" cy="0"/>
          </a:xfrm>
          <a:prstGeom prst="straightConnector1">
            <a:avLst/>
          </a:prstGeom>
          <a:noFill/>
          <a:ln w="9525" cap="flat" cmpd="sng">
            <a:solidFill>
              <a:srgbClr val="CCCCCC"/>
            </a:solidFill>
            <a:prstDash val="solid"/>
            <a:round/>
            <a:headEnd type="none" w="lg" len="lg"/>
            <a:tailEnd type="none" w="lg" len="lg"/>
          </a:ln>
        </p:spPr>
      </p:cxnSp>
      <p:sp>
        <p:nvSpPr>
          <p:cNvPr id="33" name="Shape 33"/>
          <p:cNvSpPr/>
          <p:nvPr/>
        </p:nvSpPr>
        <p:spPr>
          <a:xfrm>
            <a:off x="817475" y="928766"/>
            <a:ext cx="405899" cy="405899"/>
          </a:xfrm>
          <a:prstGeom prst="ellipse">
            <a:avLst/>
          </a:prstGeom>
          <a:solidFill>
            <a:srgbClr val="FFCD00"/>
          </a:solidFill>
          <a:ln>
            <a:noFill/>
          </a:ln>
        </p:spPr>
        <p:txBody>
          <a:bodyPr lIns="91425" tIns="91425" rIns="91425" bIns="91425" anchor="ctr" anchorCtr="0">
            <a:noAutofit/>
          </a:bodyPr>
          <a:lstStyle/>
          <a:p>
            <a:pPr lvl="0" rtl="0">
              <a:spcBef>
                <a:spcPts val="0"/>
              </a:spcBef>
              <a:buNone/>
            </a:pPr>
            <a:endParaRPr/>
          </a:p>
        </p:txBody>
      </p:sp>
      <p:cxnSp>
        <p:nvCxnSpPr>
          <p:cNvPr id="34" name="Shape 34"/>
          <p:cNvCxnSpPr/>
          <p:nvPr/>
        </p:nvCxnSpPr>
        <p:spPr>
          <a:xfrm>
            <a:off x="5265650" y="1131725"/>
            <a:ext cx="3878399" cy="0"/>
          </a:xfrm>
          <a:prstGeom prst="straightConnector1">
            <a:avLst/>
          </a:prstGeom>
          <a:noFill/>
          <a:ln w="9525" cap="flat" cmpd="sng">
            <a:solidFill>
              <a:srgbClr val="CCCCCC"/>
            </a:solidFill>
            <a:prstDash val="solid"/>
            <a:round/>
            <a:headEnd type="none" w="lg" len="lg"/>
            <a:tailEnd type="none" w="lg" len="lg"/>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le + 3 columns">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1381250" y="922668"/>
            <a:ext cx="3878399" cy="435599"/>
          </a:xfrm>
          <a:prstGeom prst="rect">
            <a:avLst/>
          </a:prstGeom>
        </p:spPr>
        <p:txBody>
          <a:bodyPr lIns="91425" tIns="91425" rIns="91425" bIns="91425" anchor="ctr"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37" name="Shape 37"/>
          <p:cNvSpPr txBox="1">
            <a:spLocks noGrp="1"/>
          </p:cNvSpPr>
          <p:nvPr>
            <p:ph type="body" idx="1"/>
          </p:nvPr>
        </p:nvSpPr>
        <p:spPr>
          <a:xfrm>
            <a:off x="1381250" y="1651075"/>
            <a:ext cx="2333999" cy="3122399"/>
          </a:xfrm>
          <a:prstGeom prst="rect">
            <a:avLst/>
          </a:prstGeom>
        </p:spPr>
        <p:txBody>
          <a:bodyPr lIns="91425" tIns="91425" rIns="91425" bIns="91425" anchor="t" anchorCtr="0"/>
          <a:lstStyle>
            <a:lvl1pPr rtl="0">
              <a:spcBef>
                <a:spcPts val="0"/>
              </a:spcBef>
              <a:buSzPct val="100000"/>
              <a:defRPr sz="1800"/>
            </a:lvl1pPr>
            <a:lvl2pPr rtl="0">
              <a:spcBef>
                <a:spcPts val="0"/>
              </a:spcBef>
              <a:buSzPct val="100000"/>
              <a:defRPr sz="1800"/>
            </a:lvl2pPr>
            <a:lvl3pPr rtl="0">
              <a:spcBef>
                <a:spcPts val="0"/>
              </a:spcBef>
              <a:buSzPct val="100000"/>
              <a:defRPr sz="1800"/>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38" name="Shape 38"/>
          <p:cNvSpPr txBox="1">
            <a:spLocks noGrp="1"/>
          </p:cNvSpPr>
          <p:nvPr>
            <p:ph type="body" idx="2"/>
          </p:nvPr>
        </p:nvSpPr>
        <p:spPr>
          <a:xfrm>
            <a:off x="3834911" y="1651075"/>
            <a:ext cx="2333999" cy="3122399"/>
          </a:xfrm>
          <a:prstGeom prst="rect">
            <a:avLst/>
          </a:prstGeom>
        </p:spPr>
        <p:txBody>
          <a:bodyPr lIns="91425" tIns="91425" rIns="91425" bIns="91425" anchor="t" anchorCtr="0"/>
          <a:lstStyle>
            <a:lvl1pPr rtl="0">
              <a:spcBef>
                <a:spcPts val="0"/>
              </a:spcBef>
              <a:buSzPct val="100000"/>
              <a:defRPr sz="1800"/>
            </a:lvl1pPr>
            <a:lvl2pPr rtl="0">
              <a:spcBef>
                <a:spcPts val="0"/>
              </a:spcBef>
              <a:buSzPct val="100000"/>
              <a:defRPr sz="1800"/>
            </a:lvl2pPr>
            <a:lvl3pPr rtl="0">
              <a:spcBef>
                <a:spcPts val="0"/>
              </a:spcBef>
              <a:buSzPct val="100000"/>
              <a:defRPr sz="1800"/>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39" name="Shape 39"/>
          <p:cNvSpPr txBox="1">
            <a:spLocks noGrp="1"/>
          </p:cNvSpPr>
          <p:nvPr>
            <p:ph type="body" idx="3"/>
          </p:nvPr>
        </p:nvSpPr>
        <p:spPr>
          <a:xfrm>
            <a:off x="6288573" y="1651075"/>
            <a:ext cx="2333999" cy="3122399"/>
          </a:xfrm>
          <a:prstGeom prst="rect">
            <a:avLst/>
          </a:prstGeom>
        </p:spPr>
        <p:txBody>
          <a:bodyPr lIns="91425" tIns="91425" rIns="91425" bIns="91425" anchor="t" anchorCtr="0"/>
          <a:lstStyle>
            <a:lvl1pPr rtl="0">
              <a:spcBef>
                <a:spcPts val="0"/>
              </a:spcBef>
              <a:buSzPct val="100000"/>
              <a:defRPr sz="1800"/>
            </a:lvl1pPr>
            <a:lvl2pPr rtl="0">
              <a:spcBef>
                <a:spcPts val="0"/>
              </a:spcBef>
              <a:buSzPct val="100000"/>
              <a:defRPr sz="1800"/>
            </a:lvl2pPr>
            <a:lvl3pPr rtl="0">
              <a:spcBef>
                <a:spcPts val="0"/>
              </a:spcBef>
              <a:buSzPct val="100000"/>
              <a:defRPr sz="1800"/>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cxnSp>
        <p:nvCxnSpPr>
          <p:cNvPr id="40" name="Shape 40"/>
          <p:cNvCxnSpPr/>
          <p:nvPr/>
        </p:nvCxnSpPr>
        <p:spPr>
          <a:xfrm>
            <a:off x="0" y="1131725"/>
            <a:ext cx="1375800" cy="0"/>
          </a:xfrm>
          <a:prstGeom prst="straightConnector1">
            <a:avLst/>
          </a:prstGeom>
          <a:noFill/>
          <a:ln w="9525" cap="flat" cmpd="sng">
            <a:solidFill>
              <a:srgbClr val="CCCCCC"/>
            </a:solidFill>
            <a:prstDash val="solid"/>
            <a:round/>
            <a:headEnd type="none" w="lg" len="lg"/>
            <a:tailEnd type="none" w="lg" len="lg"/>
          </a:ln>
        </p:spPr>
      </p:cxnSp>
      <p:sp>
        <p:nvSpPr>
          <p:cNvPr id="41" name="Shape 41"/>
          <p:cNvSpPr/>
          <p:nvPr/>
        </p:nvSpPr>
        <p:spPr>
          <a:xfrm>
            <a:off x="817475" y="928766"/>
            <a:ext cx="405899" cy="405899"/>
          </a:xfrm>
          <a:prstGeom prst="ellipse">
            <a:avLst/>
          </a:prstGeom>
          <a:solidFill>
            <a:srgbClr val="FFCD00"/>
          </a:solidFill>
          <a:ln>
            <a:noFill/>
          </a:ln>
        </p:spPr>
        <p:txBody>
          <a:bodyPr lIns="91425" tIns="91425" rIns="91425" bIns="91425" anchor="ctr" anchorCtr="0">
            <a:noAutofit/>
          </a:bodyPr>
          <a:lstStyle/>
          <a:p>
            <a:pPr lvl="0" rtl="0">
              <a:spcBef>
                <a:spcPts val="0"/>
              </a:spcBef>
              <a:buNone/>
            </a:pPr>
            <a:endParaRPr/>
          </a:p>
        </p:txBody>
      </p:sp>
      <p:cxnSp>
        <p:nvCxnSpPr>
          <p:cNvPr id="42" name="Shape 42"/>
          <p:cNvCxnSpPr/>
          <p:nvPr/>
        </p:nvCxnSpPr>
        <p:spPr>
          <a:xfrm>
            <a:off x="5265650" y="1131725"/>
            <a:ext cx="3878399" cy="0"/>
          </a:xfrm>
          <a:prstGeom prst="straightConnector1">
            <a:avLst/>
          </a:prstGeom>
          <a:noFill/>
          <a:ln w="9525" cap="flat" cmpd="sng">
            <a:solidFill>
              <a:srgbClr val="CCCCCC"/>
            </a:solidFill>
            <a:prstDash val="solid"/>
            <a:round/>
            <a:headEnd type="none" w="lg" len="lg"/>
            <a:tailEnd type="none" w="lg" len="lg"/>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2"/>
        <p:cNvGrpSpPr/>
        <p:nvPr/>
      </p:nvGrpSpPr>
      <p:grpSpPr>
        <a:xfrm>
          <a:off x="0" y="0"/>
          <a:ext cx="0" cy="0"/>
          <a:chOff x="0" y="0"/>
          <a:chExt cx="0" cy="0"/>
        </a:xfrm>
      </p:grpSpPr>
      <p:cxnSp>
        <p:nvCxnSpPr>
          <p:cNvPr id="53" name="Shape 53"/>
          <p:cNvCxnSpPr/>
          <p:nvPr/>
        </p:nvCxnSpPr>
        <p:spPr>
          <a:xfrm>
            <a:off x="-6025" y="4513728"/>
            <a:ext cx="9161999" cy="0"/>
          </a:xfrm>
          <a:prstGeom prst="straightConnector1">
            <a:avLst/>
          </a:prstGeom>
          <a:noFill/>
          <a:ln w="9525" cap="flat" cmpd="sng">
            <a:solidFill>
              <a:srgbClr val="CCCCCC"/>
            </a:solidFill>
            <a:prstDash val="solid"/>
            <a:round/>
            <a:headEnd type="none" w="lg" len="lg"/>
            <a:tailEnd type="none" w="lg" len="lg"/>
          </a:ln>
        </p:spPr>
      </p:cxnSp>
      <p:sp>
        <p:nvSpPr>
          <p:cNvPr id="54" name="Shape 54"/>
          <p:cNvSpPr/>
          <p:nvPr/>
        </p:nvSpPr>
        <p:spPr>
          <a:xfrm>
            <a:off x="4293700" y="4235405"/>
            <a:ext cx="556499" cy="556499"/>
          </a:xfrm>
          <a:prstGeom prst="ellipse">
            <a:avLst/>
          </a:prstGeom>
          <a:solidFill>
            <a:srgbClr val="FFCD00"/>
          </a:solidFill>
          <a:ln>
            <a:noFill/>
          </a:ln>
        </p:spPr>
        <p:txBody>
          <a:bodyPr lIns="91425" tIns="91425" rIns="91425" bIns="91425" anchor="ctr" anchorCtr="0">
            <a:noAutofit/>
          </a:bodyPr>
          <a:lstStyle/>
          <a:p>
            <a:pPr lvl="0" rtl="0">
              <a:spcBef>
                <a:spcPts val="0"/>
              </a:spcBef>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Completely blank">
    <p:spTree>
      <p:nvGrpSpPr>
        <p:cNvPr id="1" name="Shape 5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
        <p:cNvGrpSpPr/>
        <p:nvPr/>
      </p:nvGrpSpPr>
      <p:grpSpPr>
        <a:xfrm>
          <a:off x="0" y="0"/>
          <a:ext cx="0" cy="0"/>
          <a:chOff x="0" y="0"/>
          <a:chExt cx="0" cy="0"/>
        </a:xfrm>
      </p:grpSpPr>
      <p:sp>
        <p:nvSpPr>
          <p:cNvPr id="5" name="Shape 5"/>
          <p:cNvSpPr txBox="1">
            <a:spLocks noGrp="1"/>
          </p:cNvSpPr>
          <p:nvPr>
            <p:ph type="body" idx="1"/>
          </p:nvPr>
        </p:nvSpPr>
        <p:spPr>
          <a:xfrm>
            <a:off x="1381250" y="1616470"/>
            <a:ext cx="6809700" cy="3112200"/>
          </a:xfrm>
          <a:prstGeom prst="rect">
            <a:avLst/>
          </a:prstGeom>
          <a:noFill/>
          <a:ln>
            <a:noFill/>
          </a:ln>
        </p:spPr>
        <p:txBody>
          <a:bodyPr lIns="91425" tIns="91425" rIns="91425" bIns="91425" anchor="t" anchorCtr="0"/>
          <a:lstStyle>
            <a:lvl1pPr>
              <a:spcBef>
                <a:spcPts val="600"/>
              </a:spcBef>
              <a:buClr>
                <a:srgbClr val="FFCD00"/>
              </a:buClr>
              <a:buSzPct val="100000"/>
              <a:buFont typeface="Quattrocento Sans"/>
              <a:buChar char="◉"/>
              <a:defRPr sz="2400">
                <a:latin typeface="Quattrocento Sans"/>
                <a:ea typeface="Quattrocento Sans"/>
                <a:cs typeface="Quattrocento Sans"/>
                <a:sym typeface="Quattrocento Sans"/>
              </a:defRPr>
            </a:lvl1pPr>
            <a:lvl2pPr>
              <a:spcBef>
                <a:spcPts val="480"/>
              </a:spcBef>
              <a:buClr>
                <a:srgbClr val="FFCD00"/>
              </a:buClr>
              <a:buSzPct val="100000"/>
              <a:buFont typeface="Quattrocento Sans"/>
              <a:defRPr sz="2000">
                <a:latin typeface="Quattrocento Sans"/>
                <a:ea typeface="Quattrocento Sans"/>
                <a:cs typeface="Quattrocento Sans"/>
                <a:sym typeface="Quattrocento Sans"/>
              </a:defRPr>
            </a:lvl2pPr>
            <a:lvl3pPr>
              <a:spcBef>
                <a:spcPts val="480"/>
              </a:spcBef>
              <a:buClr>
                <a:srgbClr val="FFCD00"/>
              </a:buClr>
              <a:buSzPct val="100000"/>
              <a:buFont typeface="Quattrocento Sans"/>
              <a:defRPr sz="2000">
                <a:latin typeface="Quattrocento Sans"/>
                <a:ea typeface="Quattrocento Sans"/>
                <a:cs typeface="Quattrocento Sans"/>
                <a:sym typeface="Quattrocento Sans"/>
              </a:defRPr>
            </a:lvl3pPr>
            <a:lvl4pPr>
              <a:spcBef>
                <a:spcPts val="360"/>
              </a:spcBef>
              <a:buClr>
                <a:srgbClr val="FFCD00"/>
              </a:buClr>
              <a:buSzPct val="100000"/>
              <a:buFont typeface="Quattrocento Sans"/>
              <a:defRPr sz="1800">
                <a:latin typeface="Quattrocento Sans"/>
                <a:ea typeface="Quattrocento Sans"/>
                <a:cs typeface="Quattrocento Sans"/>
                <a:sym typeface="Quattrocento Sans"/>
              </a:defRPr>
            </a:lvl4pPr>
            <a:lvl5pPr>
              <a:spcBef>
                <a:spcPts val="360"/>
              </a:spcBef>
              <a:buClr>
                <a:srgbClr val="FFCD00"/>
              </a:buClr>
              <a:buSzPct val="100000"/>
              <a:buFont typeface="Quattrocento Sans"/>
              <a:defRPr sz="1800">
                <a:latin typeface="Quattrocento Sans"/>
                <a:ea typeface="Quattrocento Sans"/>
                <a:cs typeface="Quattrocento Sans"/>
                <a:sym typeface="Quattrocento Sans"/>
              </a:defRPr>
            </a:lvl5pPr>
            <a:lvl6pPr>
              <a:spcBef>
                <a:spcPts val="360"/>
              </a:spcBef>
              <a:buClr>
                <a:srgbClr val="FFCD00"/>
              </a:buClr>
              <a:buSzPct val="100000"/>
              <a:buFont typeface="Quattrocento Sans"/>
              <a:defRPr sz="1800">
                <a:latin typeface="Quattrocento Sans"/>
                <a:ea typeface="Quattrocento Sans"/>
                <a:cs typeface="Quattrocento Sans"/>
                <a:sym typeface="Quattrocento Sans"/>
              </a:defRPr>
            </a:lvl6pPr>
            <a:lvl7pPr>
              <a:spcBef>
                <a:spcPts val="360"/>
              </a:spcBef>
              <a:buClr>
                <a:srgbClr val="FFCD00"/>
              </a:buClr>
              <a:buSzPct val="100000"/>
              <a:buFont typeface="Quattrocento Sans"/>
              <a:defRPr sz="1800">
                <a:latin typeface="Quattrocento Sans"/>
                <a:ea typeface="Quattrocento Sans"/>
                <a:cs typeface="Quattrocento Sans"/>
                <a:sym typeface="Quattrocento Sans"/>
              </a:defRPr>
            </a:lvl7pPr>
            <a:lvl8pPr>
              <a:spcBef>
                <a:spcPts val="360"/>
              </a:spcBef>
              <a:buClr>
                <a:srgbClr val="FFCD00"/>
              </a:buClr>
              <a:buSzPct val="100000"/>
              <a:buFont typeface="Quattrocento Sans"/>
              <a:defRPr sz="1800">
                <a:latin typeface="Quattrocento Sans"/>
                <a:ea typeface="Quattrocento Sans"/>
                <a:cs typeface="Quattrocento Sans"/>
                <a:sym typeface="Quattrocento Sans"/>
              </a:defRPr>
            </a:lvl8pPr>
            <a:lvl9pPr>
              <a:spcBef>
                <a:spcPts val="360"/>
              </a:spcBef>
              <a:buClr>
                <a:srgbClr val="FFCD00"/>
              </a:buClr>
              <a:buSzPct val="100000"/>
              <a:buFont typeface="Quattrocento Sans"/>
              <a:defRPr sz="1800">
                <a:latin typeface="Quattrocento Sans"/>
                <a:ea typeface="Quattrocento Sans"/>
                <a:cs typeface="Quattrocento Sans"/>
                <a:sym typeface="Quattrocento Sans"/>
              </a:defRPr>
            </a:lvl9pPr>
          </a:lstStyle>
          <a:p>
            <a:endParaRPr/>
          </a:p>
        </p:txBody>
      </p:sp>
      <p:sp>
        <p:nvSpPr>
          <p:cNvPr id="6" name="Shape 6"/>
          <p:cNvSpPr txBox="1">
            <a:spLocks noGrp="1"/>
          </p:cNvSpPr>
          <p:nvPr>
            <p:ph type="title"/>
          </p:nvPr>
        </p:nvSpPr>
        <p:spPr>
          <a:xfrm>
            <a:off x="1381250" y="937116"/>
            <a:ext cx="6809700" cy="435599"/>
          </a:xfrm>
          <a:prstGeom prst="rect">
            <a:avLst/>
          </a:prstGeom>
          <a:noFill/>
          <a:ln>
            <a:noFill/>
          </a:ln>
        </p:spPr>
        <p:txBody>
          <a:bodyPr lIns="91425" tIns="91425" rIns="91425" bIns="91425" anchor="ctr" anchorCtr="0"/>
          <a:lstStyle>
            <a:lvl1pPr>
              <a:spcBef>
                <a:spcPts val="0"/>
              </a:spcBef>
              <a:buSzPct val="100000"/>
              <a:buFont typeface="Lora"/>
              <a:buNone/>
              <a:defRPr sz="2000" b="1">
                <a:latin typeface="Lora"/>
                <a:ea typeface="Lora"/>
                <a:cs typeface="Lora"/>
                <a:sym typeface="Lora"/>
              </a:defRPr>
            </a:lvl1pPr>
            <a:lvl2pPr>
              <a:spcBef>
                <a:spcPts val="0"/>
              </a:spcBef>
              <a:buSzPct val="100000"/>
              <a:buFont typeface="Lora"/>
              <a:buNone/>
              <a:defRPr sz="2000" b="1">
                <a:latin typeface="Lora"/>
                <a:ea typeface="Lora"/>
                <a:cs typeface="Lora"/>
                <a:sym typeface="Lora"/>
              </a:defRPr>
            </a:lvl2pPr>
            <a:lvl3pPr>
              <a:spcBef>
                <a:spcPts val="0"/>
              </a:spcBef>
              <a:buSzPct val="100000"/>
              <a:buFont typeface="Lora"/>
              <a:buNone/>
              <a:defRPr sz="2000" b="1">
                <a:latin typeface="Lora"/>
                <a:ea typeface="Lora"/>
                <a:cs typeface="Lora"/>
                <a:sym typeface="Lora"/>
              </a:defRPr>
            </a:lvl3pPr>
            <a:lvl4pPr>
              <a:spcBef>
                <a:spcPts val="0"/>
              </a:spcBef>
              <a:buSzPct val="100000"/>
              <a:buFont typeface="Lora"/>
              <a:buNone/>
              <a:defRPr sz="2000" b="1">
                <a:latin typeface="Lora"/>
                <a:ea typeface="Lora"/>
                <a:cs typeface="Lora"/>
                <a:sym typeface="Lora"/>
              </a:defRPr>
            </a:lvl4pPr>
            <a:lvl5pPr>
              <a:spcBef>
                <a:spcPts val="0"/>
              </a:spcBef>
              <a:buSzPct val="100000"/>
              <a:buFont typeface="Lora"/>
              <a:buNone/>
              <a:defRPr sz="2000" b="1">
                <a:latin typeface="Lora"/>
                <a:ea typeface="Lora"/>
                <a:cs typeface="Lora"/>
                <a:sym typeface="Lora"/>
              </a:defRPr>
            </a:lvl5pPr>
            <a:lvl6pPr>
              <a:spcBef>
                <a:spcPts val="0"/>
              </a:spcBef>
              <a:buSzPct val="100000"/>
              <a:buFont typeface="Lora"/>
              <a:buNone/>
              <a:defRPr sz="2000" b="1">
                <a:latin typeface="Lora"/>
                <a:ea typeface="Lora"/>
                <a:cs typeface="Lora"/>
                <a:sym typeface="Lora"/>
              </a:defRPr>
            </a:lvl6pPr>
            <a:lvl7pPr>
              <a:spcBef>
                <a:spcPts val="0"/>
              </a:spcBef>
              <a:buSzPct val="100000"/>
              <a:buFont typeface="Lora"/>
              <a:buNone/>
              <a:defRPr sz="2000" b="1">
                <a:latin typeface="Lora"/>
                <a:ea typeface="Lora"/>
                <a:cs typeface="Lora"/>
                <a:sym typeface="Lora"/>
              </a:defRPr>
            </a:lvl7pPr>
            <a:lvl8pPr>
              <a:spcBef>
                <a:spcPts val="0"/>
              </a:spcBef>
              <a:buSzPct val="100000"/>
              <a:buFont typeface="Lora"/>
              <a:buNone/>
              <a:defRPr sz="2000" b="1">
                <a:latin typeface="Lora"/>
                <a:ea typeface="Lora"/>
                <a:cs typeface="Lora"/>
                <a:sym typeface="Lora"/>
              </a:defRPr>
            </a:lvl8pPr>
            <a:lvl9pPr>
              <a:spcBef>
                <a:spcPts val="0"/>
              </a:spcBef>
              <a:buSzPct val="100000"/>
              <a:buFont typeface="Lora"/>
              <a:buNone/>
              <a:defRPr sz="2000" b="1">
                <a:latin typeface="Lora"/>
                <a:ea typeface="Lora"/>
                <a:cs typeface="Lora"/>
                <a:sym typeface="Lor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6" r:id="rId7"/>
    <p:sldLayoutId id="2147483657" r:id="rId8"/>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5.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ctrTitle"/>
          </p:nvPr>
        </p:nvSpPr>
        <p:spPr>
          <a:xfrm>
            <a:off x="996630" y="2003888"/>
            <a:ext cx="5905615" cy="1159799"/>
          </a:xfrm>
          <a:prstGeom prst="rect">
            <a:avLst/>
          </a:prstGeom>
        </p:spPr>
        <p:txBody>
          <a:bodyPr lIns="91425" tIns="91425" rIns="91425" bIns="91425" anchor="b" anchorCtr="0">
            <a:noAutofit/>
          </a:bodyPr>
          <a:lstStyle/>
          <a:p>
            <a:pPr>
              <a:spcBef>
                <a:spcPts val="0"/>
              </a:spcBef>
              <a:buNone/>
            </a:pPr>
            <a:r>
              <a:rPr lang="en" dirty="0" smtClean="0"/>
              <a:t>Simulation of Crude Oil Exploration &amp; Production</a:t>
            </a:r>
            <a:endParaRPr lang="en" dirty="0"/>
          </a:p>
        </p:txBody>
      </p:sp>
      <p:grpSp>
        <p:nvGrpSpPr>
          <p:cNvPr id="61" name="Shape 61"/>
          <p:cNvGrpSpPr/>
          <p:nvPr/>
        </p:nvGrpSpPr>
        <p:grpSpPr>
          <a:xfrm>
            <a:off x="1299164" y="3511423"/>
            <a:ext cx="215966" cy="342398"/>
            <a:chOff x="6718575" y="2318625"/>
            <a:chExt cx="256950" cy="407375"/>
          </a:xfrm>
        </p:grpSpPr>
        <p:sp>
          <p:nvSpPr>
            <p:cNvPr id="62" name="Shape 62"/>
            <p:cNvSpPr/>
            <p:nvPr/>
          </p:nvSpPr>
          <p:spPr>
            <a:xfrm>
              <a:off x="6795900" y="2673600"/>
              <a:ext cx="102300" cy="22550"/>
            </a:xfrm>
            <a:custGeom>
              <a:avLst/>
              <a:gdLst/>
              <a:ahLst/>
              <a:cxnLst/>
              <a:rect l="0" t="0" r="0" b="0"/>
              <a:pathLst>
                <a:path w="4092" h="902" fill="none" extrusionOk="0">
                  <a:moveTo>
                    <a:pt x="4092" y="902"/>
                  </a:moveTo>
                  <a:lnTo>
                    <a:pt x="4092" y="1"/>
                  </a:lnTo>
                  <a:lnTo>
                    <a:pt x="0" y="1"/>
                  </a:lnTo>
                  <a:lnTo>
                    <a:pt x="0" y="902"/>
                  </a:lnTo>
                  <a:lnTo>
                    <a:pt x="4092" y="902"/>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63" name="Shape 63"/>
            <p:cNvSpPr/>
            <p:nvPr/>
          </p:nvSpPr>
          <p:spPr>
            <a:xfrm>
              <a:off x="6795900" y="2650475"/>
              <a:ext cx="102300" cy="22550"/>
            </a:xfrm>
            <a:custGeom>
              <a:avLst/>
              <a:gdLst/>
              <a:ahLst/>
              <a:cxnLst/>
              <a:rect l="0" t="0" r="0" b="0"/>
              <a:pathLst>
                <a:path w="4092" h="902" fill="none" extrusionOk="0">
                  <a:moveTo>
                    <a:pt x="4092" y="901"/>
                  </a:moveTo>
                  <a:lnTo>
                    <a:pt x="4092" y="0"/>
                  </a:lnTo>
                  <a:lnTo>
                    <a:pt x="0" y="0"/>
                  </a:lnTo>
                  <a:lnTo>
                    <a:pt x="0" y="901"/>
                  </a:lnTo>
                  <a:lnTo>
                    <a:pt x="4092" y="901"/>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64" name="Shape 64"/>
            <p:cNvSpPr/>
            <p:nvPr/>
          </p:nvSpPr>
          <p:spPr>
            <a:xfrm>
              <a:off x="6795900" y="2696125"/>
              <a:ext cx="102300" cy="29875"/>
            </a:xfrm>
            <a:custGeom>
              <a:avLst/>
              <a:gdLst/>
              <a:ahLst/>
              <a:cxnLst/>
              <a:rect l="0" t="0" r="0" b="0"/>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65" name="Shape 65"/>
            <p:cNvSpPr/>
            <p:nvPr/>
          </p:nvSpPr>
          <p:spPr>
            <a:xfrm>
              <a:off x="6784925" y="2459275"/>
              <a:ext cx="35350" cy="166875"/>
            </a:xfrm>
            <a:custGeom>
              <a:avLst/>
              <a:gdLst/>
              <a:ahLst/>
              <a:cxnLst/>
              <a:rect l="0" t="0" r="0" b="0"/>
              <a:pathLst>
                <a:path w="1414" h="6675" fill="none" extrusionOk="0">
                  <a:moveTo>
                    <a:pt x="1413" y="6674"/>
                  </a:moveTo>
                  <a:lnTo>
                    <a:pt x="1413" y="6674"/>
                  </a:lnTo>
                  <a:lnTo>
                    <a:pt x="585" y="2850"/>
                  </a:lnTo>
                  <a:lnTo>
                    <a:pt x="1" y="1"/>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66" name="Shape 66"/>
            <p:cNvSpPr/>
            <p:nvPr/>
          </p:nvSpPr>
          <p:spPr>
            <a:xfrm>
              <a:off x="6718575" y="2318625"/>
              <a:ext cx="256950" cy="307525"/>
            </a:xfrm>
            <a:custGeom>
              <a:avLst/>
              <a:gdLst/>
              <a:ahLst/>
              <a:cxnLst/>
              <a:rect l="0" t="0" r="0" b="0"/>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67" name="Shape 67"/>
            <p:cNvSpPr/>
            <p:nvPr/>
          </p:nvSpPr>
          <p:spPr>
            <a:xfrm>
              <a:off x="6873825" y="2459275"/>
              <a:ext cx="35350" cy="166875"/>
            </a:xfrm>
            <a:custGeom>
              <a:avLst/>
              <a:gdLst/>
              <a:ahLst/>
              <a:cxnLst/>
              <a:rect l="0" t="0" r="0" b="0"/>
              <a:pathLst>
                <a:path w="1414" h="6675" fill="none" extrusionOk="0">
                  <a:moveTo>
                    <a:pt x="1413" y="1"/>
                  </a:moveTo>
                  <a:lnTo>
                    <a:pt x="1413" y="1"/>
                  </a:lnTo>
                  <a:lnTo>
                    <a:pt x="829" y="2850"/>
                  </a:lnTo>
                  <a:lnTo>
                    <a:pt x="1" y="6674"/>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68" name="Shape 68"/>
            <p:cNvSpPr/>
            <p:nvPr/>
          </p:nvSpPr>
          <p:spPr>
            <a:xfrm>
              <a:off x="6801975" y="2453200"/>
              <a:ext cx="90150" cy="19500"/>
            </a:xfrm>
            <a:custGeom>
              <a:avLst/>
              <a:gdLst/>
              <a:ahLst/>
              <a:cxnLst/>
              <a:rect l="0" t="0" r="0" b="0"/>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69" name="Shape 69"/>
            <p:cNvSpPr/>
            <p:nvPr/>
          </p:nvSpPr>
          <p:spPr>
            <a:xfrm>
              <a:off x="6795900" y="2628550"/>
              <a:ext cx="102300" cy="25"/>
            </a:xfrm>
            <a:custGeom>
              <a:avLst/>
              <a:gdLst/>
              <a:ahLst/>
              <a:cxnLst/>
              <a:rect l="0" t="0" r="0" b="0"/>
              <a:pathLst>
                <a:path w="4092" h="1" fill="none" extrusionOk="0">
                  <a:moveTo>
                    <a:pt x="0" y="1"/>
                  </a:moveTo>
                  <a:lnTo>
                    <a:pt x="4092" y="1"/>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sp>
        <p:nvSpPr>
          <p:cNvPr id="2" name="TextBox 1"/>
          <p:cNvSpPr txBox="1"/>
          <p:nvPr/>
        </p:nvSpPr>
        <p:spPr>
          <a:xfrm>
            <a:off x="996630" y="4241498"/>
            <a:ext cx="1443024" cy="307777"/>
          </a:xfrm>
          <a:prstGeom prst="rect">
            <a:avLst/>
          </a:prstGeom>
          <a:noFill/>
        </p:spPr>
        <p:txBody>
          <a:bodyPr wrap="none" rtlCol="0">
            <a:spAutoFit/>
          </a:bodyPr>
          <a:lstStyle/>
          <a:p>
            <a:r>
              <a:rPr lang="en-US" dirty="0" smtClean="0">
                <a:latin typeface="Quattrocento Sans" panose="020B0502050000020003" pitchFamily="34" charset="0"/>
              </a:rPr>
              <a:t>By Aditya Sastry</a:t>
            </a:r>
            <a:endParaRPr lang="en-US" dirty="0">
              <a:latin typeface="Quattrocento Sans" panose="020B0502050000020003" pitchFamily="34" charset="0"/>
            </a:endParaRPr>
          </a:p>
        </p:txBody>
      </p:sp>
    </p:spTree>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06679" y="1727149"/>
            <a:ext cx="3254422" cy="2428612"/>
          </a:xfrm>
          <a:prstGeom prst="rect">
            <a:avLst/>
          </a:prstGeom>
        </p:spPr>
      </p:pic>
      <p:sp>
        <p:nvSpPr>
          <p:cNvPr id="141" name="Shape 141"/>
          <p:cNvSpPr txBox="1">
            <a:spLocks noGrp="1"/>
          </p:cNvSpPr>
          <p:nvPr>
            <p:ph type="body" idx="1"/>
          </p:nvPr>
        </p:nvSpPr>
        <p:spPr>
          <a:xfrm>
            <a:off x="1381250" y="1618700"/>
            <a:ext cx="3425400" cy="3231000"/>
          </a:xfrm>
          <a:prstGeom prst="rect">
            <a:avLst/>
          </a:prstGeom>
        </p:spPr>
        <p:txBody>
          <a:bodyPr lIns="91425" tIns="91425" rIns="91425" bIns="91425" anchor="t" anchorCtr="0">
            <a:noAutofit/>
          </a:bodyPr>
          <a:lstStyle/>
          <a:p>
            <a:pPr rtl="0">
              <a:spcBef>
                <a:spcPts val="0"/>
              </a:spcBef>
              <a:buNone/>
            </a:pPr>
            <a:r>
              <a:rPr lang="en" b="1" dirty="0" smtClean="0">
                <a:highlight>
                  <a:srgbClr val="FFCD00"/>
                </a:highlight>
              </a:rPr>
              <a:t>Mud Analysis</a:t>
            </a:r>
            <a:endParaRPr lang="en" b="1" dirty="0">
              <a:highlight>
                <a:srgbClr val="FFCD00"/>
              </a:highlight>
            </a:endParaRPr>
          </a:p>
          <a:p>
            <a:pPr>
              <a:spcBef>
                <a:spcPts val="0"/>
              </a:spcBef>
              <a:buNone/>
            </a:pPr>
            <a:r>
              <a:rPr lang="en" dirty="0" smtClean="0"/>
              <a:t>During and following exploratory drilling, samples of mud and extracted rock are continuously analyzed. The cost of these geological tests are based on drilling depth.</a:t>
            </a:r>
          </a:p>
        </p:txBody>
      </p:sp>
      <p:sp>
        <p:nvSpPr>
          <p:cNvPr id="142" name="Shape 142"/>
          <p:cNvSpPr txBox="1">
            <a:spLocks noGrp="1"/>
          </p:cNvSpPr>
          <p:nvPr>
            <p:ph type="title"/>
          </p:nvPr>
        </p:nvSpPr>
        <p:spPr>
          <a:xfrm>
            <a:off x="1381250" y="922668"/>
            <a:ext cx="3878399" cy="435599"/>
          </a:xfrm>
          <a:prstGeom prst="rect">
            <a:avLst/>
          </a:prstGeom>
        </p:spPr>
        <p:txBody>
          <a:bodyPr lIns="91425" tIns="91425" rIns="91425" bIns="91425" anchor="ctr" anchorCtr="0">
            <a:noAutofit/>
          </a:bodyPr>
          <a:lstStyle/>
          <a:p>
            <a:pPr>
              <a:spcBef>
                <a:spcPts val="0"/>
              </a:spcBef>
              <a:buNone/>
            </a:pPr>
            <a:r>
              <a:rPr lang="en" dirty="0" smtClean="0"/>
              <a:t>Logging</a:t>
            </a:r>
            <a:endParaRPr lang="en" dirty="0"/>
          </a:p>
        </p:txBody>
      </p:sp>
      <p:grpSp>
        <p:nvGrpSpPr>
          <p:cNvPr id="144" name="Shape 144"/>
          <p:cNvGrpSpPr/>
          <p:nvPr/>
        </p:nvGrpSpPr>
        <p:grpSpPr>
          <a:xfrm>
            <a:off x="916458" y="1019750"/>
            <a:ext cx="214624" cy="214624"/>
            <a:chOff x="2594050" y="1631825"/>
            <a:chExt cx="439625" cy="439625"/>
          </a:xfrm>
        </p:grpSpPr>
        <p:sp>
          <p:nvSpPr>
            <p:cNvPr id="145" name="Shape 145"/>
            <p:cNvSpPr/>
            <p:nvPr/>
          </p:nvSpPr>
          <p:spPr>
            <a:xfrm>
              <a:off x="2594050" y="1883300"/>
              <a:ext cx="188175" cy="188150"/>
            </a:xfrm>
            <a:custGeom>
              <a:avLst/>
              <a:gdLst/>
              <a:ahLst/>
              <a:cxnLst/>
              <a:rect l="0" t="0" r="0" b="0"/>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6" name="Shape 146"/>
            <p:cNvSpPr/>
            <p:nvPr/>
          </p:nvSpPr>
          <p:spPr>
            <a:xfrm>
              <a:off x="2857700" y="1631825"/>
              <a:ext cx="175975" cy="176000"/>
            </a:xfrm>
            <a:custGeom>
              <a:avLst/>
              <a:gdLst/>
              <a:ahLst/>
              <a:cxnLst/>
              <a:rect l="0" t="0" r="0" b="0"/>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7" name="Shape 147"/>
            <p:cNvSpPr/>
            <p:nvPr/>
          </p:nvSpPr>
          <p:spPr>
            <a:xfrm>
              <a:off x="2662850" y="1699400"/>
              <a:ext cx="303250" cy="303250"/>
            </a:xfrm>
            <a:custGeom>
              <a:avLst/>
              <a:gdLst/>
              <a:ahLst/>
              <a:cxnLst/>
              <a:rect l="0" t="0" r="0" b="0"/>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8" name="Shape 148"/>
            <p:cNvSpPr/>
            <p:nvPr/>
          </p:nvSpPr>
          <p:spPr>
            <a:xfrm>
              <a:off x="2814911" y="1754061"/>
              <a:ext cx="49950" cy="49950"/>
            </a:xfrm>
            <a:custGeom>
              <a:avLst/>
              <a:gdLst/>
              <a:ahLst/>
              <a:cxnLst/>
              <a:rect l="0" t="0" r="0" b="0"/>
              <a:pathLst>
                <a:path w="1998" h="1998" fill="none" extrusionOk="0">
                  <a:moveTo>
                    <a:pt x="1" y="1997"/>
                  </a:moveTo>
                  <a:lnTo>
                    <a:pt x="1998" y="0"/>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sp>
        <p:nvSpPr>
          <p:cNvPr id="4" name="TextBox 3"/>
          <p:cNvSpPr txBox="1"/>
          <p:nvPr/>
        </p:nvSpPr>
        <p:spPr>
          <a:xfrm>
            <a:off x="6514169" y="1598710"/>
            <a:ext cx="1239442" cy="307777"/>
          </a:xfrm>
          <a:prstGeom prst="rect">
            <a:avLst/>
          </a:prstGeom>
          <a:noFill/>
        </p:spPr>
        <p:txBody>
          <a:bodyPr wrap="none" rtlCol="0">
            <a:spAutoFit/>
          </a:bodyPr>
          <a:lstStyle/>
          <a:p>
            <a:r>
              <a:rPr lang="en-US" dirty="0" smtClean="0"/>
              <a:t>Logging Cost</a:t>
            </a:r>
            <a:endParaRPr lang="en-US" dirty="0"/>
          </a:p>
        </p:txBody>
      </p:sp>
      <p:sp>
        <p:nvSpPr>
          <p:cNvPr id="13" name="TextBox 12"/>
          <p:cNvSpPr txBox="1"/>
          <p:nvPr/>
        </p:nvSpPr>
        <p:spPr>
          <a:xfrm>
            <a:off x="6820342" y="4040345"/>
            <a:ext cx="627095" cy="230832"/>
          </a:xfrm>
          <a:prstGeom prst="rect">
            <a:avLst/>
          </a:prstGeom>
          <a:noFill/>
        </p:spPr>
        <p:txBody>
          <a:bodyPr wrap="none" rtlCol="0">
            <a:spAutoFit/>
          </a:bodyPr>
          <a:lstStyle/>
          <a:p>
            <a:r>
              <a:rPr lang="en-US" sz="900" dirty="0" smtClean="0"/>
              <a:t>$ 1000 s</a:t>
            </a:r>
            <a:endParaRPr lang="en-US" sz="900" dirty="0"/>
          </a:p>
        </p:txBody>
      </p:sp>
      <p:sp>
        <p:nvSpPr>
          <p:cNvPr id="5" name="TextBox 4"/>
          <p:cNvSpPr txBox="1"/>
          <p:nvPr/>
        </p:nvSpPr>
        <p:spPr>
          <a:xfrm rot="16200000">
            <a:off x="4795616" y="2833869"/>
            <a:ext cx="1309974" cy="230832"/>
          </a:xfrm>
          <a:prstGeom prst="rect">
            <a:avLst/>
          </a:prstGeom>
          <a:noFill/>
        </p:spPr>
        <p:txBody>
          <a:bodyPr wrap="none" rtlCol="0">
            <a:spAutoFit/>
          </a:bodyPr>
          <a:lstStyle/>
          <a:p>
            <a:r>
              <a:rPr lang="en-US" sz="900" dirty="0" smtClean="0"/>
              <a:t>Frequency n = 10,000</a:t>
            </a:r>
            <a:endParaRPr lang="en-US" sz="900" dirty="0"/>
          </a:p>
        </p:txBody>
      </p:sp>
    </p:spTree>
    <p:extLst>
      <p:ext uri="{BB962C8B-B14F-4D97-AF65-F5344CB8AC3E}">
        <p14:creationId xmlns:p14="http://schemas.microsoft.com/office/powerpoint/2010/main" val="819044824"/>
      </p:ext>
    </p:extLst>
  </p:cSld>
  <p:clrMapOvr>
    <a:masterClrMapping/>
  </p:clrMapOvr>
  <p:transition spd="slow">
    <p:cu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50564" y="1629724"/>
            <a:ext cx="3408274" cy="2543424"/>
          </a:xfrm>
          <a:prstGeom prst="rect">
            <a:avLst/>
          </a:prstGeom>
        </p:spPr>
      </p:pic>
      <p:sp>
        <p:nvSpPr>
          <p:cNvPr id="141" name="Shape 141"/>
          <p:cNvSpPr txBox="1">
            <a:spLocks noGrp="1"/>
          </p:cNvSpPr>
          <p:nvPr>
            <p:ph type="body" idx="1"/>
          </p:nvPr>
        </p:nvSpPr>
        <p:spPr>
          <a:xfrm>
            <a:off x="1381250" y="1618700"/>
            <a:ext cx="3425400" cy="3231000"/>
          </a:xfrm>
          <a:prstGeom prst="rect">
            <a:avLst/>
          </a:prstGeom>
        </p:spPr>
        <p:txBody>
          <a:bodyPr lIns="91425" tIns="91425" rIns="91425" bIns="91425" anchor="t" anchorCtr="0">
            <a:noAutofit/>
          </a:bodyPr>
          <a:lstStyle/>
          <a:p>
            <a:pPr rtl="0">
              <a:spcBef>
                <a:spcPts val="0"/>
              </a:spcBef>
              <a:buNone/>
            </a:pPr>
            <a:r>
              <a:rPr lang="en" b="1" dirty="0" smtClean="0">
                <a:highlight>
                  <a:srgbClr val="FFCD00"/>
                </a:highlight>
              </a:rPr>
              <a:t>Dry Hole Risk</a:t>
            </a:r>
            <a:endParaRPr lang="en" b="1" dirty="0">
              <a:highlight>
                <a:srgbClr val="FFCD00"/>
              </a:highlight>
            </a:endParaRPr>
          </a:p>
          <a:p>
            <a:pPr>
              <a:spcBef>
                <a:spcPts val="0"/>
              </a:spcBef>
              <a:buNone/>
            </a:pPr>
            <a:r>
              <a:rPr lang="en" dirty="0" smtClean="0"/>
              <a:t>Distinct chance of not finding any extractable crude oil. </a:t>
            </a:r>
          </a:p>
        </p:txBody>
      </p:sp>
      <p:sp>
        <p:nvSpPr>
          <p:cNvPr id="142" name="Shape 142"/>
          <p:cNvSpPr txBox="1">
            <a:spLocks noGrp="1"/>
          </p:cNvSpPr>
          <p:nvPr>
            <p:ph type="title"/>
          </p:nvPr>
        </p:nvSpPr>
        <p:spPr>
          <a:xfrm>
            <a:off x="1381250" y="922668"/>
            <a:ext cx="3878399" cy="435599"/>
          </a:xfrm>
          <a:prstGeom prst="rect">
            <a:avLst/>
          </a:prstGeom>
        </p:spPr>
        <p:txBody>
          <a:bodyPr lIns="91425" tIns="91425" rIns="91425" bIns="91425" anchor="ctr" anchorCtr="0">
            <a:noAutofit/>
          </a:bodyPr>
          <a:lstStyle/>
          <a:p>
            <a:pPr>
              <a:spcBef>
                <a:spcPts val="0"/>
              </a:spcBef>
              <a:buNone/>
            </a:pPr>
            <a:r>
              <a:rPr lang="en" dirty="0" smtClean="0"/>
              <a:t>Probability of Finding Oil</a:t>
            </a:r>
            <a:endParaRPr lang="en" dirty="0"/>
          </a:p>
        </p:txBody>
      </p:sp>
      <p:grpSp>
        <p:nvGrpSpPr>
          <p:cNvPr id="144" name="Shape 144"/>
          <p:cNvGrpSpPr/>
          <p:nvPr/>
        </p:nvGrpSpPr>
        <p:grpSpPr>
          <a:xfrm>
            <a:off x="916458" y="1019750"/>
            <a:ext cx="214624" cy="214624"/>
            <a:chOff x="2594050" y="1631825"/>
            <a:chExt cx="439625" cy="439625"/>
          </a:xfrm>
        </p:grpSpPr>
        <p:sp>
          <p:nvSpPr>
            <p:cNvPr id="145" name="Shape 145"/>
            <p:cNvSpPr/>
            <p:nvPr/>
          </p:nvSpPr>
          <p:spPr>
            <a:xfrm>
              <a:off x="2594050" y="1883300"/>
              <a:ext cx="188175" cy="188150"/>
            </a:xfrm>
            <a:custGeom>
              <a:avLst/>
              <a:gdLst/>
              <a:ahLst/>
              <a:cxnLst/>
              <a:rect l="0" t="0" r="0" b="0"/>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6" name="Shape 146"/>
            <p:cNvSpPr/>
            <p:nvPr/>
          </p:nvSpPr>
          <p:spPr>
            <a:xfrm>
              <a:off x="2857700" y="1631825"/>
              <a:ext cx="175975" cy="176000"/>
            </a:xfrm>
            <a:custGeom>
              <a:avLst/>
              <a:gdLst/>
              <a:ahLst/>
              <a:cxnLst/>
              <a:rect l="0" t="0" r="0" b="0"/>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7" name="Shape 147"/>
            <p:cNvSpPr/>
            <p:nvPr/>
          </p:nvSpPr>
          <p:spPr>
            <a:xfrm>
              <a:off x="2662850" y="1699400"/>
              <a:ext cx="303250" cy="303250"/>
            </a:xfrm>
            <a:custGeom>
              <a:avLst/>
              <a:gdLst/>
              <a:ahLst/>
              <a:cxnLst/>
              <a:rect l="0" t="0" r="0" b="0"/>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8" name="Shape 148"/>
            <p:cNvSpPr/>
            <p:nvPr/>
          </p:nvSpPr>
          <p:spPr>
            <a:xfrm>
              <a:off x="2814911" y="1754061"/>
              <a:ext cx="49950" cy="49950"/>
            </a:xfrm>
            <a:custGeom>
              <a:avLst/>
              <a:gdLst/>
              <a:ahLst/>
              <a:cxnLst/>
              <a:rect l="0" t="0" r="0" b="0"/>
              <a:pathLst>
                <a:path w="1998" h="1998" fill="none" extrusionOk="0">
                  <a:moveTo>
                    <a:pt x="1" y="1997"/>
                  </a:moveTo>
                  <a:lnTo>
                    <a:pt x="1998" y="0"/>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sp>
        <p:nvSpPr>
          <p:cNvPr id="4" name="TextBox 3"/>
          <p:cNvSpPr txBox="1"/>
          <p:nvPr/>
        </p:nvSpPr>
        <p:spPr>
          <a:xfrm>
            <a:off x="5985952" y="1598710"/>
            <a:ext cx="2337499" cy="307777"/>
          </a:xfrm>
          <a:prstGeom prst="rect">
            <a:avLst/>
          </a:prstGeom>
          <a:noFill/>
        </p:spPr>
        <p:txBody>
          <a:bodyPr wrap="none" rtlCol="0">
            <a:spAutoFit/>
          </a:bodyPr>
          <a:lstStyle/>
          <a:p>
            <a:r>
              <a:rPr lang="en-US" dirty="0" smtClean="0"/>
              <a:t>Successful Well Probability</a:t>
            </a:r>
            <a:endParaRPr lang="en-US" dirty="0"/>
          </a:p>
        </p:txBody>
      </p:sp>
      <p:sp>
        <p:nvSpPr>
          <p:cNvPr id="13" name="TextBox 12"/>
          <p:cNvSpPr txBox="1"/>
          <p:nvPr/>
        </p:nvSpPr>
        <p:spPr>
          <a:xfrm>
            <a:off x="6793063" y="4057732"/>
            <a:ext cx="723275" cy="230832"/>
          </a:xfrm>
          <a:prstGeom prst="rect">
            <a:avLst/>
          </a:prstGeom>
          <a:noFill/>
        </p:spPr>
        <p:txBody>
          <a:bodyPr wrap="none" rtlCol="0">
            <a:spAutoFit/>
          </a:bodyPr>
          <a:lstStyle/>
          <a:p>
            <a:r>
              <a:rPr lang="en-US" sz="900" dirty="0" smtClean="0"/>
              <a:t>Probability</a:t>
            </a:r>
            <a:endParaRPr lang="en-US" sz="900" dirty="0"/>
          </a:p>
        </p:txBody>
      </p:sp>
      <p:sp>
        <p:nvSpPr>
          <p:cNvPr id="5" name="TextBox 4"/>
          <p:cNvSpPr txBox="1"/>
          <p:nvPr/>
        </p:nvSpPr>
        <p:spPr>
          <a:xfrm rot="16200000">
            <a:off x="4795616" y="2786020"/>
            <a:ext cx="1309974" cy="230832"/>
          </a:xfrm>
          <a:prstGeom prst="rect">
            <a:avLst/>
          </a:prstGeom>
          <a:noFill/>
        </p:spPr>
        <p:txBody>
          <a:bodyPr wrap="none" rtlCol="0">
            <a:spAutoFit/>
          </a:bodyPr>
          <a:lstStyle/>
          <a:p>
            <a:r>
              <a:rPr lang="en-US" sz="900" dirty="0" smtClean="0"/>
              <a:t>Frequency n = 10,000</a:t>
            </a:r>
            <a:endParaRPr lang="en-US" sz="900" dirty="0"/>
          </a:p>
        </p:txBody>
      </p:sp>
      <p:pic>
        <p:nvPicPr>
          <p:cNvPr id="7" name="Picture 6"/>
          <p:cNvPicPr>
            <a:picLocks noChangeAspect="1"/>
          </p:cNvPicPr>
          <p:nvPr/>
        </p:nvPicPr>
        <p:blipFill>
          <a:blip r:embed="rId4"/>
          <a:stretch>
            <a:fillRect/>
          </a:stretch>
        </p:blipFill>
        <p:spPr>
          <a:xfrm>
            <a:off x="1192414" y="3231160"/>
            <a:ext cx="3803072" cy="325263"/>
          </a:xfrm>
          <a:prstGeom prst="rect">
            <a:avLst/>
          </a:prstGeom>
        </p:spPr>
      </p:pic>
    </p:spTree>
    <p:extLst>
      <p:ext uri="{BB962C8B-B14F-4D97-AF65-F5344CB8AC3E}">
        <p14:creationId xmlns:p14="http://schemas.microsoft.com/office/powerpoint/2010/main" val="2213164348"/>
      </p:ext>
    </p:extLst>
  </p:cSld>
  <p:clrMapOvr>
    <a:masterClrMapping/>
  </p:clrMapOvr>
  <p:transition spd="slow">
    <p:cu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4983" y="579899"/>
            <a:ext cx="5310736" cy="4684828"/>
          </a:xfrm>
          <a:prstGeom prst="rect">
            <a:avLst/>
          </a:prstGeom>
        </p:spPr>
      </p:pic>
      <p:sp>
        <p:nvSpPr>
          <p:cNvPr id="5" name="Shape 121"/>
          <p:cNvSpPr txBox="1">
            <a:spLocks/>
          </p:cNvSpPr>
          <p:nvPr/>
        </p:nvSpPr>
        <p:spPr>
          <a:xfrm>
            <a:off x="2196251" y="-103909"/>
            <a:ext cx="5240999" cy="1159799"/>
          </a:xfrm>
          <a:prstGeom prst="rect">
            <a:avLst/>
          </a:prstGeom>
          <a:noFill/>
          <a:ln>
            <a:noFill/>
          </a:ln>
        </p:spPr>
        <p:txBody>
          <a:bodyPr lIns="91425" tIns="91425" rIns="91425" bIns="91425" anchor="ctr"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SzPct val="100000"/>
              <a:buFont typeface="Lora"/>
              <a:buNone/>
              <a:defRPr sz="2000" b="1" i="0" u="none" strike="noStrike" cap="none" baseline="0">
                <a:solidFill>
                  <a:srgbClr val="000000"/>
                </a:solidFill>
                <a:latin typeface="Lora"/>
                <a:ea typeface="Lora"/>
                <a:cs typeface="Lora"/>
                <a:sym typeface="Lora"/>
                <a:rtl val="0"/>
              </a:defRPr>
            </a:lvl1pPr>
            <a:lvl2pPr>
              <a:spcBef>
                <a:spcPts val="0"/>
              </a:spcBef>
              <a:buSzPct val="100000"/>
              <a:buFont typeface="Lora"/>
              <a:buNone/>
              <a:defRPr sz="2000" b="1">
                <a:latin typeface="Lora"/>
                <a:ea typeface="Lora"/>
                <a:cs typeface="Lora"/>
                <a:sym typeface="Lora"/>
              </a:defRPr>
            </a:lvl2pPr>
            <a:lvl3pPr>
              <a:spcBef>
                <a:spcPts val="0"/>
              </a:spcBef>
              <a:buSzPct val="100000"/>
              <a:buFont typeface="Lora"/>
              <a:buNone/>
              <a:defRPr sz="2000" b="1">
                <a:latin typeface="Lora"/>
                <a:ea typeface="Lora"/>
                <a:cs typeface="Lora"/>
                <a:sym typeface="Lora"/>
              </a:defRPr>
            </a:lvl3pPr>
            <a:lvl4pPr>
              <a:spcBef>
                <a:spcPts val="0"/>
              </a:spcBef>
              <a:buSzPct val="100000"/>
              <a:buFont typeface="Lora"/>
              <a:buNone/>
              <a:defRPr sz="2000" b="1">
                <a:latin typeface="Lora"/>
                <a:ea typeface="Lora"/>
                <a:cs typeface="Lora"/>
                <a:sym typeface="Lora"/>
              </a:defRPr>
            </a:lvl4pPr>
            <a:lvl5pPr>
              <a:spcBef>
                <a:spcPts val="0"/>
              </a:spcBef>
              <a:buSzPct val="100000"/>
              <a:buFont typeface="Lora"/>
              <a:buNone/>
              <a:defRPr sz="2000" b="1">
                <a:latin typeface="Lora"/>
                <a:ea typeface="Lora"/>
                <a:cs typeface="Lora"/>
                <a:sym typeface="Lora"/>
              </a:defRPr>
            </a:lvl5pPr>
            <a:lvl6pPr>
              <a:spcBef>
                <a:spcPts val="0"/>
              </a:spcBef>
              <a:buSzPct val="100000"/>
              <a:buFont typeface="Lora"/>
              <a:buNone/>
              <a:defRPr sz="2000" b="1">
                <a:latin typeface="Lora"/>
                <a:ea typeface="Lora"/>
                <a:cs typeface="Lora"/>
                <a:sym typeface="Lora"/>
              </a:defRPr>
            </a:lvl6pPr>
            <a:lvl7pPr>
              <a:spcBef>
                <a:spcPts val="0"/>
              </a:spcBef>
              <a:buSzPct val="100000"/>
              <a:buFont typeface="Lora"/>
              <a:buNone/>
              <a:defRPr sz="2000" b="1">
                <a:latin typeface="Lora"/>
                <a:ea typeface="Lora"/>
                <a:cs typeface="Lora"/>
                <a:sym typeface="Lora"/>
              </a:defRPr>
            </a:lvl7pPr>
            <a:lvl8pPr>
              <a:spcBef>
                <a:spcPts val="0"/>
              </a:spcBef>
              <a:buSzPct val="100000"/>
              <a:buFont typeface="Lora"/>
              <a:buNone/>
              <a:defRPr sz="2000" b="1">
                <a:latin typeface="Lora"/>
                <a:ea typeface="Lora"/>
                <a:cs typeface="Lora"/>
                <a:sym typeface="Lora"/>
              </a:defRPr>
            </a:lvl8pPr>
            <a:lvl9pPr>
              <a:spcBef>
                <a:spcPts val="0"/>
              </a:spcBef>
              <a:buSzPct val="100000"/>
              <a:buFont typeface="Lora"/>
              <a:buNone/>
              <a:defRPr sz="2000" b="1">
                <a:latin typeface="Lora"/>
                <a:ea typeface="Lora"/>
                <a:cs typeface="Lora"/>
                <a:sym typeface="Lora"/>
              </a:defRPr>
            </a:lvl9pPr>
          </a:lstStyle>
          <a:p>
            <a:pPr algn="ctr"/>
            <a:r>
              <a:rPr lang="en" sz="2400" dirty="0" smtClean="0">
                <a:highlight>
                  <a:srgbClr val="FFCD00"/>
                </a:highlight>
              </a:rPr>
              <a:t>Exploration Simulation</a:t>
            </a:r>
            <a:endParaRPr lang="en" sz="2400" dirty="0">
              <a:highlight>
                <a:srgbClr val="FFCD00"/>
              </a:highlight>
            </a:endParaRPr>
          </a:p>
        </p:txBody>
      </p:sp>
      <p:sp>
        <p:nvSpPr>
          <p:cNvPr id="6" name="TextBox 5"/>
          <p:cNvSpPr txBox="1"/>
          <p:nvPr/>
        </p:nvSpPr>
        <p:spPr>
          <a:xfrm>
            <a:off x="5795719" y="1691206"/>
            <a:ext cx="2917786" cy="2462213"/>
          </a:xfrm>
          <a:prstGeom prst="rect">
            <a:avLst/>
          </a:prstGeom>
          <a:noFill/>
        </p:spPr>
        <p:txBody>
          <a:bodyPr wrap="none" rtlCol="0">
            <a:spAutoFit/>
          </a:bodyPr>
          <a:lstStyle/>
          <a:p>
            <a:r>
              <a:rPr lang="en-US" b="1" dirty="0" smtClean="0"/>
              <a:t>Simulation Parameters</a:t>
            </a:r>
          </a:p>
          <a:p>
            <a:r>
              <a:rPr lang="en-US" dirty="0"/>
              <a:t>-</a:t>
            </a:r>
            <a:r>
              <a:rPr lang="en-US" dirty="0" smtClean="0"/>
              <a:t>100,000 Iterations</a:t>
            </a:r>
          </a:p>
          <a:p>
            <a:r>
              <a:rPr lang="en-US" dirty="0" smtClean="0"/>
              <a:t>-0.049% Blowout Probability</a:t>
            </a:r>
          </a:p>
          <a:p>
            <a:endParaRPr lang="en-US" dirty="0" smtClean="0"/>
          </a:p>
          <a:p>
            <a:r>
              <a:rPr lang="en-US" b="1" dirty="0" smtClean="0"/>
              <a:t>Total Cost Descriptive Statistics</a:t>
            </a:r>
          </a:p>
          <a:p>
            <a:r>
              <a:rPr lang="da-DK" dirty="0"/>
              <a:t>min: </a:t>
            </a:r>
            <a:r>
              <a:rPr lang="da-DK" dirty="0" smtClean="0"/>
              <a:t>691.92</a:t>
            </a:r>
            <a:r>
              <a:rPr lang="da-DK" dirty="0"/>
              <a:t/>
            </a:r>
            <a:br>
              <a:rPr lang="da-DK" dirty="0"/>
            </a:br>
            <a:r>
              <a:rPr lang="da-DK" dirty="0"/>
              <a:t>mean: </a:t>
            </a:r>
            <a:r>
              <a:rPr lang="da-DK" dirty="0" smtClean="0"/>
              <a:t>1988.20</a:t>
            </a:r>
            <a:r>
              <a:rPr lang="da-DK" dirty="0"/>
              <a:t/>
            </a:r>
            <a:br>
              <a:rPr lang="da-DK" dirty="0"/>
            </a:br>
            <a:r>
              <a:rPr lang="da-DK" dirty="0"/>
              <a:t>max: </a:t>
            </a:r>
            <a:r>
              <a:rPr lang="da-DK" dirty="0" smtClean="0"/>
              <a:t>11747.77</a:t>
            </a:r>
            <a:r>
              <a:rPr lang="da-DK" dirty="0"/>
              <a:t/>
            </a:r>
            <a:br>
              <a:rPr lang="da-DK" dirty="0"/>
            </a:br>
            <a:r>
              <a:rPr lang="da-DK" dirty="0"/>
              <a:t>std dev: </a:t>
            </a:r>
            <a:r>
              <a:rPr lang="da-DK" dirty="0" smtClean="0"/>
              <a:t>468.40</a:t>
            </a:r>
            <a:r>
              <a:rPr lang="da-DK" dirty="0"/>
              <a:t/>
            </a:r>
            <a:br>
              <a:rPr lang="da-DK" dirty="0"/>
            </a:br>
            <a:r>
              <a:rPr lang="da-DK" dirty="0"/>
              <a:t>var: </a:t>
            </a:r>
            <a:r>
              <a:rPr lang="da-DK" dirty="0" smtClean="0"/>
              <a:t>219401.02</a:t>
            </a:r>
            <a:endParaRPr lang="en-US" b="1" dirty="0"/>
          </a:p>
          <a:p>
            <a:endParaRPr lang="en-US" dirty="0" smtClean="0"/>
          </a:p>
        </p:txBody>
      </p:sp>
    </p:spTree>
  </p:cSld>
  <p:clrMapOvr>
    <a:masterClrMapping/>
  </p:clrMapOvr>
  <p:transition spd="slow">
    <p:cut/>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179"/>
        <p:cNvGrpSpPr/>
        <p:nvPr/>
      </p:nvGrpSpPr>
      <p:grpSpPr>
        <a:xfrm>
          <a:off x="0" y="0"/>
          <a:ext cx="0" cy="0"/>
          <a:chOff x="0" y="0"/>
          <a:chExt cx="0" cy="0"/>
        </a:xfrm>
      </p:grpSpPr>
      <p:sp>
        <p:nvSpPr>
          <p:cNvPr id="180" name="Shape 180"/>
          <p:cNvSpPr txBox="1">
            <a:spLocks noGrp="1"/>
          </p:cNvSpPr>
          <p:nvPr>
            <p:ph type="title" idx="4294967295"/>
          </p:nvPr>
        </p:nvSpPr>
        <p:spPr>
          <a:xfrm>
            <a:off x="2730099" y="3677150"/>
            <a:ext cx="3645836" cy="503999"/>
          </a:xfrm>
          <a:prstGeom prst="rect">
            <a:avLst/>
          </a:prstGeom>
          <a:noFill/>
          <a:ln>
            <a:noFill/>
          </a:ln>
        </p:spPr>
        <p:txBody>
          <a:bodyPr lIns="91425" tIns="91425" rIns="91425" bIns="91425" anchor="b" anchorCtr="0">
            <a:noAutofit/>
          </a:bodyPr>
          <a:lstStyle/>
          <a:p>
            <a:pPr lvl="0" algn="ctr" rtl="0">
              <a:spcBef>
                <a:spcPts val="0"/>
              </a:spcBef>
              <a:buNone/>
            </a:pPr>
            <a:r>
              <a:rPr lang="en" sz="3200" dirty="0" smtClean="0">
                <a:highlight>
                  <a:srgbClr val="FFCD00"/>
                </a:highlight>
              </a:rPr>
              <a:t>Production Simulation</a:t>
            </a:r>
            <a:endParaRPr lang="en" sz="3200" i="1" dirty="0">
              <a:highlight>
                <a:srgbClr val="FFCD00"/>
              </a:highlight>
            </a:endParaRPr>
          </a:p>
        </p:txBody>
      </p:sp>
      <p:grpSp>
        <p:nvGrpSpPr>
          <p:cNvPr id="4" name="Shape 574"/>
          <p:cNvGrpSpPr/>
          <p:nvPr/>
        </p:nvGrpSpPr>
        <p:grpSpPr>
          <a:xfrm>
            <a:off x="4386043" y="4366196"/>
            <a:ext cx="372011" cy="276596"/>
            <a:chOff x="5247525" y="3007275"/>
            <a:chExt cx="517575" cy="384825"/>
          </a:xfrm>
        </p:grpSpPr>
        <p:sp>
          <p:nvSpPr>
            <p:cNvPr id="5" name="Shape 575"/>
            <p:cNvSpPr/>
            <p:nvPr/>
          </p:nvSpPr>
          <p:spPr>
            <a:xfrm>
              <a:off x="5247525" y="3007275"/>
              <a:ext cx="348900" cy="348900"/>
            </a:xfrm>
            <a:custGeom>
              <a:avLst/>
              <a:gdLst/>
              <a:ahLst/>
              <a:cxnLst/>
              <a:rect l="0" t="0" r="0" b="0"/>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6" name="Shape 576"/>
            <p:cNvSpPr/>
            <p:nvPr/>
          </p:nvSpPr>
          <p:spPr>
            <a:xfrm>
              <a:off x="5566575" y="3193575"/>
              <a:ext cx="198525" cy="198525"/>
            </a:xfrm>
            <a:custGeom>
              <a:avLst/>
              <a:gdLst/>
              <a:ahLst/>
              <a:cxnLst/>
              <a:rect l="0" t="0" r="0" b="0"/>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spTree>
    <p:extLst>
      <p:ext uri="{BB962C8B-B14F-4D97-AF65-F5344CB8AC3E}">
        <p14:creationId xmlns:p14="http://schemas.microsoft.com/office/powerpoint/2010/main" val="3344471489"/>
      </p:ext>
    </p:extLst>
  </p:cSld>
  <p:clrMapOvr>
    <a:masterClrMapping/>
  </p:clrMapOvr>
  <p:transition spd="slow">
    <p:cut/>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53098" y="1751077"/>
            <a:ext cx="3070108" cy="1086295"/>
          </a:xfrm>
          <a:prstGeom prst="rect">
            <a:avLst/>
          </a:prstGeom>
        </p:spPr>
      </p:pic>
      <p:sp>
        <p:nvSpPr>
          <p:cNvPr id="141" name="Shape 141"/>
          <p:cNvSpPr txBox="1">
            <a:spLocks noGrp="1"/>
          </p:cNvSpPr>
          <p:nvPr>
            <p:ph type="body" idx="1"/>
          </p:nvPr>
        </p:nvSpPr>
        <p:spPr>
          <a:xfrm>
            <a:off x="1381250" y="1618700"/>
            <a:ext cx="3425400" cy="3231000"/>
          </a:xfrm>
          <a:prstGeom prst="rect">
            <a:avLst/>
          </a:prstGeom>
        </p:spPr>
        <p:txBody>
          <a:bodyPr lIns="91425" tIns="91425" rIns="91425" bIns="91425" anchor="t" anchorCtr="0">
            <a:noAutofit/>
          </a:bodyPr>
          <a:lstStyle/>
          <a:p>
            <a:pPr rtl="0">
              <a:spcBef>
                <a:spcPts val="0"/>
              </a:spcBef>
              <a:buNone/>
            </a:pPr>
            <a:r>
              <a:rPr lang="en" b="1" dirty="0" smtClean="0">
                <a:highlight>
                  <a:srgbClr val="FFCD00"/>
                </a:highlight>
              </a:rPr>
              <a:t>Exponential Decline</a:t>
            </a:r>
            <a:endParaRPr lang="en" b="1" dirty="0">
              <a:highlight>
                <a:srgbClr val="FFCD00"/>
              </a:highlight>
            </a:endParaRPr>
          </a:p>
          <a:p>
            <a:pPr>
              <a:spcBef>
                <a:spcPts val="0"/>
              </a:spcBef>
              <a:buNone/>
            </a:pPr>
            <a:r>
              <a:rPr lang="en" dirty="0" smtClean="0"/>
              <a:t>As crude oil is extracted, the pressure from the water content decreases resulting in decline production</a:t>
            </a:r>
          </a:p>
        </p:txBody>
      </p:sp>
      <p:sp>
        <p:nvSpPr>
          <p:cNvPr id="142" name="Shape 142"/>
          <p:cNvSpPr txBox="1">
            <a:spLocks noGrp="1"/>
          </p:cNvSpPr>
          <p:nvPr>
            <p:ph type="title"/>
          </p:nvPr>
        </p:nvSpPr>
        <p:spPr>
          <a:xfrm>
            <a:off x="1381250" y="922668"/>
            <a:ext cx="3878399" cy="435599"/>
          </a:xfrm>
          <a:prstGeom prst="rect">
            <a:avLst/>
          </a:prstGeom>
        </p:spPr>
        <p:txBody>
          <a:bodyPr lIns="91425" tIns="91425" rIns="91425" bIns="91425" anchor="ctr" anchorCtr="0">
            <a:noAutofit/>
          </a:bodyPr>
          <a:lstStyle/>
          <a:p>
            <a:pPr>
              <a:spcBef>
                <a:spcPts val="0"/>
              </a:spcBef>
              <a:buNone/>
            </a:pPr>
            <a:r>
              <a:rPr lang="en" dirty="0" smtClean="0"/>
              <a:t>Production Duration</a:t>
            </a:r>
            <a:endParaRPr lang="en" dirty="0"/>
          </a:p>
        </p:txBody>
      </p:sp>
      <p:grpSp>
        <p:nvGrpSpPr>
          <p:cNvPr id="144" name="Shape 144"/>
          <p:cNvGrpSpPr/>
          <p:nvPr/>
        </p:nvGrpSpPr>
        <p:grpSpPr>
          <a:xfrm>
            <a:off x="916458" y="1019750"/>
            <a:ext cx="214624" cy="214624"/>
            <a:chOff x="2594050" y="1631825"/>
            <a:chExt cx="439625" cy="439625"/>
          </a:xfrm>
        </p:grpSpPr>
        <p:sp>
          <p:nvSpPr>
            <p:cNvPr id="145" name="Shape 145"/>
            <p:cNvSpPr/>
            <p:nvPr/>
          </p:nvSpPr>
          <p:spPr>
            <a:xfrm>
              <a:off x="2594050" y="1883300"/>
              <a:ext cx="188175" cy="188150"/>
            </a:xfrm>
            <a:custGeom>
              <a:avLst/>
              <a:gdLst/>
              <a:ahLst/>
              <a:cxnLst/>
              <a:rect l="0" t="0" r="0" b="0"/>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6" name="Shape 146"/>
            <p:cNvSpPr/>
            <p:nvPr/>
          </p:nvSpPr>
          <p:spPr>
            <a:xfrm>
              <a:off x="2857700" y="1631825"/>
              <a:ext cx="175975" cy="176000"/>
            </a:xfrm>
            <a:custGeom>
              <a:avLst/>
              <a:gdLst/>
              <a:ahLst/>
              <a:cxnLst/>
              <a:rect l="0" t="0" r="0" b="0"/>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7" name="Shape 147"/>
            <p:cNvSpPr/>
            <p:nvPr/>
          </p:nvSpPr>
          <p:spPr>
            <a:xfrm>
              <a:off x="2662850" y="1699400"/>
              <a:ext cx="303250" cy="303250"/>
            </a:xfrm>
            <a:custGeom>
              <a:avLst/>
              <a:gdLst/>
              <a:ahLst/>
              <a:cxnLst/>
              <a:rect l="0" t="0" r="0" b="0"/>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8" name="Shape 148"/>
            <p:cNvSpPr/>
            <p:nvPr/>
          </p:nvSpPr>
          <p:spPr>
            <a:xfrm>
              <a:off x="2814911" y="1754061"/>
              <a:ext cx="49950" cy="49950"/>
            </a:xfrm>
            <a:custGeom>
              <a:avLst/>
              <a:gdLst/>
              <a:ahLst/>
              <a:cxnLst/>
              <a:rect l="0" t="0" r="0" b="0"/>
              <a:pathLst>
                <a:path w="1998" h="1998" fill="none" extrusionOk="0">
                  <a:moveTo>
                    <a:pt x="1" y="1997"/>
                  </a:moveTo>
                  <a:lnTo>
                    <a:pt x="1998" y="0"/>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sp>
        <p:nvSpPr>
          <p:cNvPr id="4" name="TextBox 3"/>
          <p:cNvSpPr txBox="1"/>
          <p:nvPr/>
        </p:nvSpPr>
        <p:spPr>
          <a:xfrm>
            <a:off x="6215582" y="1433528"/>
            <a:ext cx="2145139" cy="307777"/>
          </a:xfrm>
          <a:prstGeom prst="rect">
            <a:avLst/>
          </a:prstGeom>
          <a:noFill/>
        </p:spPr>
        <p:txBody>
          <a:bodyPr wrap="none" rtlCol="0">
            <a:spAutoFit/>
          </a:bodyPr>
          <a:lstStyle/>
          <a:p>
            <a:r>
              <a:rPr lang="en-US" dirty="0" smtClean="0"/>
              <a:t>Production Over 2 Years</a:t>
            </a:r>
            <a:endParaRPr lang="en-US" dirty="0"/>
          </a:p>
        </p:txBody>
      </p:sp>
      <p:sp>
        <p:nvSpPr>
          <p:cNvPr id="13" name="TextBox 12"/>
          <p:cNvSpPr txBox="1"/>
          <p:nvPr/>
        </p:nvSpPr>
        <p:spPr>
          <a:xfrm>
            <a:off x="7064372" y="2837372"/>
            <a:ext cx="447558" cy="230832"/>
          </a:xfrm>
          <a:prstGeom prst="rect">
            <a:avLst/>
          </a:prstGeom>
          <a:noFill/>
        </p:spPr>
        <p:txBody>
          <a:bodyPr wrap="none" rtlCol="0">
            <a:spAutoFit/>
          </a:bodyPr>
          <a:lstStyle/>
          <a:p>
            <a:r>
              <a:rPr lang="en-US" sz="900" dirty="0" smtClean="0"/>
              <a:t>Days</a:t>
            </a:r>
            <a:endParaRPr lang="en-US" sz="900" dirty="0"/>
          </a:p>
        </p:txBody>
      </p:sp>
      <p:sp>
        <p:nvSpPr>
          <p:cNvPr id="5" name="TextBox 4"/>
          <p:cNvSpPr txBox="1"/>
          <p:nvPr/>
        </p:nvSpPr>
        <p:spPr>
          <a:xfrm rot="16200000">
            <a:off x="5330218" y="2232078"/>
            <a:ext cx="979755" cy="230832"/>
          </a:xfrm>
          <a:prstGeom prst="rect">
            <a:avLst/>
          </a:prstGeom>
          <a:noFill/>
        </p:spPr>
        <p:txBody>
          <a:bodyPr wrap="none" rtlCol="0">
            <a:spAutoFit/>
          </a:bodyPr>
          <a:lstStyle/>
          <a:p>
            <a:r>
              <a:rPr lang="en-US" sz="900" dirty="0" smtClean="0"/>
              <a:t>Barrels Per day</a:t>
            </a:r>
            <a:endParaRPr lang="en-US" sz="900" dirty="0"/>
          </a:p>
        </p:txBody>
      </p:sp>
      <p:pic>
        <p:nvPicPr>
          <p:cNvPr id="7" name="Picture 6"/>
          <p:cNvPicPr>
            <a:picLocks noChangeAspect="1"/>
          </p:cNvPicPr>
          <p:nvPr/>
        </p:nvPicPr>
        <p:blipFill>
          <a:blip r:embed="rId4"/>
          <a:stretch>
            <a:fillRect/>
          </a:stretch>
        </p:blipFill>
        <p:spPr>
          <a:xfrm>
            <a:off x="2154065" y="3348569"/>
            <a:ext cx="1462239" cy="511405"/>
          </a:xfrm>
          <a:prstGeom prst="rect">
            <a:avLst/>
          </a:prstGeom>
        </p:spPr>
      </p:pic>
      <p:pic>
        <p:nvPicPr>
          <p:cNvPr id="8" name="Picture 7"/>
          <p:cNvPicPr>
            <a:picLocks noChangeAspect="1"/>
          </p:cNvPicPr>
          <p:nvPr/>
        </p:nvPicPr>
        <p:blipFill>
          <a:blip r:embed="rId5"/>
          <a:stretch>
            <a:fillRect/>
          </a:stretch>
        </p:blipFill>
        <p:spPr>
          <a:xfrm>
            <a:off x="1694176" y="3974463"/>
            <a:ext cx="2382015" cy="760748"/>
          </a:xfrm>
          <a:prstGeom prst="rect">
            <a:avLst/>
          </a:prstGeom>
        </p:spPr>
      </p:pic>
      <p:pic>
        <p:nvPicPr>
          <p:cNvPr id="10" name="Picture 9"/>
          <p:cNvPicPr>
            <a:picLocks noChangeAspect="1"/>
          </p:cNvPicPr>
          <p:nvPr/>
        </p:nvPicPr>
        <p:blipFill rotWithShape="1">
          <a:blip r:embed="rId6"/>
          <a:srcRect l="1238" t="1" b="1262"/>
          <a:stretch/>
        </p:blipFill>
        <p:spPr>
          <a:xfrm>
            <a:off x="6052737" y="3561149"/>
            <a:ext cx="2351235" cy="715884"/>
          </a:xfrm>
          <a:prstGeom prst="rect">
            <a:avLst/>
          </a:prstGeom>
        </p:spPr>
      </p:pic>
    </p:spTree>
    <p:extLst>
      <p:ext uri="{BB962C8B-B14F-4D97-AF65-F5344CB8AC3E}">
        <p14:creationId xmlns:p14="http://schemas.microsoft.com/office/powerpoint/2010/main" val="1955300058"/>
      </p:ext>
    </p:extLst>
  </p:cSld>
  <p:clrMapOvr>
    <a:masterClrMapping/>
  </p:clrMapOvr>
  <p:transition spd="slow">
    <p:cut/>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1381250" y="1618700"/>
            <a:ext cx="3425400" cy="3231000"/>
          </a:xfrm>
          <a:prstGeom prst="rect">
            <a:avLst/>
          </a:prstGeom>
        </p:spPr>
        <p:txBody>
          <a:bodyPr lIns="91425" tIns="91425" rIns="91425" bIns="91425" anchor="t" anchorCtr="0">
            <a:noAutofit/>
          </a:bodyPr>
          <a:lstStyle/>
          <a:p>
            <a:pPr rtl="0">
              <a:spcBef>
                <a:spcPts val="0"/>
              </a:spcBef>
              <a:buNone/>
            </a:pPr>
            <a:r>
              <a:rPr lang="en" b="1" dirty="0" smtClean="0">
                <a:highlight>
                  <a:srgbClr val="FFCD00"/>
                </a:highlight>
              </a:rPr>
              <a:t>West Texas Intermediate</a:t>
            </a:r>
            <a:endParaRPr lang="en" b="1" dirty="0">
              <a:highlight>
                <a:srgbClr val="FFCD00"/>
              </a:highlight>
            </a:endParaRPr>
          </a:p>
          <a:p>
            <a:pPr>
              <a:spcBef>
                <a:spcPts val="0"/>
              </a:spcBef>
              <a:buNone/>
            </a:pPr>
            <a:r>
              <a:rPr lang="en" dirty="0" smtClean="0"/>
              <a:t>Produced oil will be marked to the WTI spot price on a daily basis, and discounted to the present at the 10 year Treausry rate</a:t>
            </a:r>
          </a:p>
        </p:txBody>
      </p:sp>
      <p:sp>
        <p:nvSpPr>
          <p:cNvPr id="142" name="Shape 142"/>
          <p:cNvSpPr txBox="1">
            <a:spLocks noGrp="1"/>
          </p:cNvSpPr>
          <p:nvPr>
            <p:ph type="title"/>
          </p:nvPr>
        </p:nvSpPr>
        <p:spPr>
          <a:xfrm>
            <a:off x="1381250" y="922668"/>
            <a:ext cx="3878399" cy="435599"/>
          </a:xfrm>
          <a:prstGeom prst="rect">
            <a:avLst/>
          </a:prstGeom>
        </p:spPr>
        <p:txBody>
          <a:bodyPr lIns="91425" tIns="91425" rIns="91425" bIns="91425" anchor="ctr" anchorCtr="0">
            <a:noAutofit/>
          </a:bodyPr>
          <a:lstStyle/>
          <a:p>
            <a:pPr>
              <a:spcBef>
                <a:spcPts val="0"/>
              </a:spcBef>
              <a:buNone/>
            </a:pPr>
            <a:r>
              <a:rPr lang="en" dirty="0" smtClean="0"/>
              <a:t>Oil Price</a:t>
            </a:r>
            <a:endParaRPr lang="en" dirty="0"/>
          </a:p>
        </p:txBody>
      </p:sp>
      <p:grpSp>
        <p:nvGrpSpPr>
          <p:cNvPr id="144" name="Shape 144"/>
          <p:cNvGrpSpPr/>
          <p:nvPr/>
        </p:nvGrpSpPr>
        <p:grpSpPr>
          <a:xfrm>
            <a:off x="916458" y="1019750"/>
            <a:ext cx="214624" cy="214624"/>
            <a:chOff x="2594050" y="1631825"/>
            <a:chExt cx="439625" cy="439625"/>
          </a:xfrm>
        </p:grpSpPr>
        <p:sp>
          <p:nvSpPr>
            <p:cNvPr id="145" name="Shape 145"/>
            <p:cNvSpPr/>
            <p:nvPr/>
          </p:nvSpPr>
          <p:spPr>
            <a:xfrm>
              <a:off x="2594050" y="1883300"/>
              <a:ext cx="188175" cy="188150"/>
            </a:xfrm>
            <a:custGeom>
              <a:avLst/>
              <a:gdLst/>
              <a:ahLst/>
              <a:cxnLst/>
              <a:rect l="0" t="0" r="0" b="0"/>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6" name="Shape 146"/>
            <p:cNvSpPr/>
            <p:nvPr/>
          </p:nvSpPr>
          <p:spPr>
            <a:xfrm>
              <a:off x="2857700" y="1631825"/>
              <a:ext cx="175975" cy="176000"/>
            </a:xfrm>
            <a:custGeom>
              <a:avLst/>
              <a:gdLst/>
              <a:ahLst/>
              <a:cxnLst/>
              <a:rect l="0" t="0" r="0" b="0"/>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7" name="Shape 147"/>
            <p:cNvSpPr/>
            <p:nvPr/>
          </p:nvSpPr>
          <p:spPr>
            <a:xfrm>
              <a:off x="2662850" y="1699400"/>
              <a:ext cx="303250" cy="303250"/>
            </a:xfrm>
            <a:custGeom>
              <a:avLst/>
              <a:gdLst/>
              <a:ahLst/>
              <a:cxnLst/>
              <a:rect l="0" t="0" r="0" b="0"/>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8" name="Shape 148"/>
            <p:cNvSpPr/>
            <p:nvPr/>
          </p:nvSpPr>
          <p:spPr>
            <a:xfrm>
              <a:off x="2814911" y="1754061"/>
              <a:ext cx="49950" cy="49950"/>
            </a:xfrm>
            <a:custGeom>
              <a:avLst/>
              <a:gdLst/>
              <a:ahLst/>
              <a:cxnLst/>
              <a:rect l="0" t="0" r="0" b="0"/>
              <a:pathLst>
                <a:path w="1998" h="1998" fill="none" extrusionOk="0">
                  <a:moveTo>
                    <a:pt x="1" y="1997"/>
                  </a:moveTo>
                  <a:lnTo>
                    <a:pt x="1998" y="0"/>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32574" y="1358267"/>
            <a:ext cx="3058825" cy="1384084"/>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32574" y="3025520"/>
            <a:ext cx="3049975" cy="1479931"/>
          </a:xfrm>
          <a:prstGeom prst="rect">
            <a:avLst/>
          </a:prstGeom>
        </p:spPr>
      </p:pic>
      <p:sp>
        <p:nvSpPr>
          <p:cNvPr id="6" name="TextBox 5"/>
          <p:cNvSpPr txBox="1"/>
          <p:nvPr/>
        </p:nvSpPr>
        <p:spPr>
          <a:xfrm>
            <a:off x="6563488" y="3025520"/>
            <a:ext cx="1237839" cy="169277"/>
          </a:xfrm>
          <a:prstGeom prst="rect">
            <a:avLst/>
          </a:prstGeom>
          <a:noFill/>
        </p:spPr>
        <p:txBody>
          <a:bodyPr wrap="none" rtlCol="0">
            <a:spAutoFit/>
          </a:bodyPr>
          <a:lstStyle/>
          <a:p>
            <a:r>
              <a:rPr lang="en-US" sz="500" dirty="0" smtClean="0"/>
              <a:t>WTI Daily Spot Prices (1/15-12/2/15|)</a:t>
            </a:r>
            <a:endParaRPr lang="en-US" sz="500" dirty="0"/>
          </a:p>
        </p:txBody>
      </p:sp>
    </p:spTree>
    <p:extLst>
      <p:ext uri="{BB962C8B-B14F-4D97-AF65-F5344CB8AC3E}">
        <p14:creationId xmlns:p14="http://schemas.microsoft.com/office/powerpoint/2010/main" val="3154810599"/>
      </p:ext>
    </p:extLst>
  </p:cSld>
  <p:clrMapOvr>
    <a:masterClrMapping/>
  </p:clrMapOvr>
  <p:transition spd="slow">
    <p:cut/>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1381250" y="1618700"/>
            <a:ext cx="3425400" cy="3231000"/>
          </a:xfrm>
          <a:prstGeom prst="rect">
            <a:avLst/>
          </a:prstGeom>
        </p:spPr>
        <p:txBody>
          <a:bodyPr lIns="91425" tIns="91425" rIns="91425" bIns="91425" anchor="t" anchorCtr="0">
            <a:noAutofit/>
          </a:bodyPr>
          <a:lstStyle/>
          <a:p>
            <a:pPr rtl="0">
              <a:spcBef>
                <a:spcPts val="0"/>
              </a:spcBef>
              <a:buNone/>
            </a:pPr>
            <a:r>
              <a:rPr lang="en" b="1" dirty="0" smtClean="0">
                <a:highlight>
                  <a:srgbClr val="FFCD00"/>
                </a:highlight>
              </a:rPr>
              <a:t>Geometric Random Walk</a:t>
            </a:r>
            <a:endParaRPr lang="en" b="1" dirty="0">
              <a:highlight>
                <a:srgbClr val="FFCD00"/>
              </a:highlight>
            </a:endParaRPr>
          </a:p>
          <a:p>
            <a:pPr>
              <a:spcBef>
                <a:spcPts val="0"/>
              </a:spcBef>
              <a:buNone/>
            </a:pPr>
            <a:r>
              <a:rPr lang="en" dirty="0" smtClean="0"/>
              <a:t>Due to the discussed recent changes, this model was implemented to simulate the price path of the asset in a conservative manner</a:t>
            </a:r>
          </a:p>
        </p:txBody>
      </p:sp>
      <p:sp>
        <p:nvSpPr>
          <p:cNvPr id="142" name="Shape 142"/>
          <p:cNvSpPr txBox="1">
            <a:spLocks noGrp="1"/>
          </p:cNvSpPr>
          <p:nvPr>
            <p:ph type="title"/>
          </p:nvPr>
        </p:nvSpPr>
        <p:spPr>
          <a:xfrm>
            <a:off x="1381250" y="922668"/>
            <a:ext cx="3878399" cy="435599"/>
          </a:xfrm>
          <a:prstGeom prst="rect">
            <a:avLst/>
          </a:prstGeom>
        </p:spPr>
        <p:txBody>
          <a:bodyPr lIns="91425" tIns="91425" rIns="91425" bIns="91425" anchor="ctr" anchorCtr="0">
            <a:noAutofit/>
          </a:bodyPr>
          <a:lstStyle/>
          <a:p>
            <a:pPr>
              <a:spcBef>
                <a:spcPts val="0"/>
              </a:spcBef>
              <a:buNone/>
            </a:pPr>
            <a:r>
              <a:rPr lang="en" dirty="0" smtClean="0"/>
              <a:t>Oil Price</a:t>
            </a:r>
            <a:endParaRPr lang="en" dirty="0"/>
          </a:p>
        </p:txBody>
      </p:sp>
      <p:grpSp>
        <p:nvGrpSpPr>
          <p:cNvPr id="144" name="Shape 144"/>
          <p:cNvGrpSpPr/>
          <p:nvPr/>
        </p:nvGrpSpPr>
        <p:grpSpPr>
          <a:xfrm>
            <a:off x="916458" y="1019750"/>
            <a:ext cx="214624" cy="214624"/>
            <a:chOff x="2594050" y="1631825"/>
            <a:chExt cx="439625" cy="439625"/>
          </a:xfrm>
        </p:grpSpPr>
        <p:sp>
          <p:nvSpPr>
            <p:cNvPr id="145" name="Shape 145"/>
            <p:cNvSpPr/>
            <p:nvPr/>
          </p:nvSpPr>
          <p:spPr>
            <a:xfrm>
              <a:off x="2594050" y="1883300"/>
              <a:ext cx="188175" cy="188150"/>
            </a:xfrm>
            <a:custGeom>
              <a:avLst/>
              <a:gdLst/>
              <a:ahLst/>
              <a:cxnLst/>
              <a:rect l="0" t="0" r="0" b="0"/>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6" name="Shape 146"/>
            <p:cNvSpPr/>
            <p:nvPr/>
          </p:nvSpPr>
          <p:spPr>
            <a:xfrm>
              <a:off x="2857700" y="1631825"/>
              <a:ext cx="175975" cy="176000"/>
            </a:xfrm>
            <a:custGeom>
              <a:avLst/>
              <a:gdLst/>
              <a:ahLst/>
              <a:cxnLst/>
              <a:rect l="0" t="0" r="0" b="0"/>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7" name="Shape 147"/>
            <p:cNvSpPr/>
            <p:nvPr/>
          </p:nvSpPr>
          <p:spPr>
            <a:xfrm>
              <a:off x="2662850" y="1699400"/>
              <a:ext cx="303250" cy="303250"/>
            </a:xfrm>
            <a:custGeom>
              <a:avLst/>
              <a:gdLst/>
              <a:ahLst/>
              <a:cxnLst/>
              <a:rect l="0" t="0" r="0" b="0"/>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8" name="Shape 148"/>
            <p:cNvSpPr/>
            <p:nvPr/>
          </p:nvSpPr>
          <p:spPr>
            <a:xfrm>
              <a:off x="2814911" y="1754061"/>
              <a:ext cx="49950" cy="49950"/>
            </a:xfrm>
            <a:custGeom>
              <a:avLst/>
              <a:gdLst/>
              <a:ahLst/>
              <a:cxnLst/>
              <a:rect l="0" t="0" r="0" b="0"/>
              <a:pathLst>
                <a:path w="1998" h="1998" fill="none" extrusionOk="0">
                  <a:moveTo>
                    <a:pt x="1" y="1997"/>
                  </a:moveTo>
                  <a:lnTo>
                    <a:pt x="1998" y="0"/>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71888" y="3293203"/>
            <a:ext cx="4372111" cy="1556497"/>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94742" y="1515797"/>
            <a:ext cx="4349257" cy="1619876"/>
          </a:xfrm>
          <a:prstGeom prst="rect">
            <a:avLst/>
          </a:prstGeom>
        </p:spPr>
      </p:pic>
      <p:sp>
        <p:nvSpPr>
          <p:cNvPr id="6" name="TextBox 5"/>
          <p:cNvSpPr txBox="1"/>
          <p:nvPr/>
        </p:nvSpPr>
        <p:spPr>
          <a:xfrm>
            <a:off x="6666586" y="1361908"/>
            <a:ext cx="617477" cy="307777"/>
          </a:xfrm>
          <a:prstGeom prst="rect">
            <a:avLst/>
          </a:prstGeom>
          <a:noFill/>
        </p:spPr>
        <p:txBody>
          <a:bodyPr wrap="none" rtlCol="0">
            <a:spAutoFit/>
          </a:bodyPr>
          <a:lstStyle/>
          <a:p>
            <a:r>
              <a:rPr lang="en-US" dirty="0" smtClean="0"/>
              <a:t>N = 5</a:t>
            </a:r>
            <a:endParaRPr lang="en-US" dirty="0"/>
          </a:p>
        </p:txBody>
      </p:sp>
      <p:sp>
        <p:nvSpPr>
          <p:cNvPr id="15" name="TextBox 14"/>
          <p:cNvSpPr txBox="1"/>
          <p:nvPr/>
        </p:nvSpPr>
        <p:spPr>
          <a:xfrm>
            <a:off x="6549818" y="3135673"/>
            <a:ext cx="816249" cy="307777"/>
          </a:xfrm>
          <a:prstGeom prst="rect">
            <a:avLst/>
          </a:prstGeom>
          <a:noFill/>
        </p:spPr>
        <p:txBody>
          <a:bodyPr wrap="none" rtlCol="0">
            <a:spAutoFit/>
          </a:bodyPr>
          <a:lstStyle/>
          <a:p>
            <a:r>
              <a:rPr lang="en-US" dirty="0" smtClean="0"/>
              <a:t>N = 500</a:t>
            </a:r>
            <a:endParaRPr lang="en-US" dirty="0"/>
          </a:p>
        </p:txBody>
      </p:sp>
    </p:spTree>
    <p:extLst>
      <p:ext uri="{BB962C8B-B14F-4D97-AF65-F5344CB8AC3E}">
        <p14:creationId xmlns:p14="http://schemas.microsoft.com/office/powerpoint/2010/main" val="1757138162"/>
      </p:ext>
    </p:extLst>
  </p:cSld>
  <p:clrMapOvr>
    <a:masterClrMapping/>
  </p:clrMapOvr>
  <p:transition spd="slow">
    <p:cut/>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Shape 266"/>
          <p:cNvSpPr txBox="1">
            <a:spLocks noGrp="1"/>
          </p:cNvSpPr>
          <p:nvPr>
            <p:ph type="ctrTitle" idx="4294967295"/>
          </p:nvPr>
        </p:nvSpPr>
        <p:spPr>
          <a:xfrm>
            <a:off x="685800" y="1583342"/>
            <a:ext cx="7772400" cy="1159799"/>
          </a:xfrm>
          <a:prstGeom prst="rect">
            <a:avLst/>
          </a:prstGeom>
          <a:noFill/>
          <a:ln>
            <a:noFill/>
          </a:ln>
        </p:spPr>
        <p:txBody>
          <a:bodyPr lIns="91425" tIns="91425" rIns="91425" bIns="91425" anchor="ctr" anchorCtr="0">
            <a:noAutofit/>
          </a:bodyPr>
          <a:lstStyle/>
          <a:p>
            <a:pPr lvl="0" algn="ctr" rtl="0">
              <a:spcBef>
                <a:spcPts val="0"/>
              </a:spcBef>
              <a:buNone/>
            </a:pPr>
            <a:r>
              <a:rPr lang="en" sz="9600" dirty="0" smtClean="0">
                <a:highlight>
                  <a:srgbClr val="FFCD00"/>
                </a:highlight>
              </a:rPr>
              <a:t>$-2,198,004</a:t>
            </a:r>
            <a:endParaRPr lang="en" sz="9600" dirty="0">
              <a:highlight>
                <a:srgbClr val="FFCD00"/>
              </a:highlight>
            </a:endParaRPr>
          </a:p>
        </p:txBody>
      </p:sp>
      <p:grpSp>
        <p:nvGrpSpPr>
          <p:cNvPr id="268" name="Shape 268"/>
          <p:cNvGrpSpPr/>
          <p:nvPr/>
        </p:nvGrpSpPr>
        <p:grpSpPr>
          <a:xfrm>
            <a:off x="4433047" y="4413424"/>
            <a:ext cx="277858" cy="201655"/>
            <a:chOff x="3932350" y="3714775"/>
            <a:chExt cx="439650" cy="319075"/>
          </a:xfrm>
        </p:grpSpPr>
        <p:sp>
          <p:nvSpPr>
            <p:cNvPr id="269" name="Shape 269"/>
            <p:cNvSpPr/>
            <p:nvPr/>
          </p:nvSpPr>
          <p:spPr>
            <a:xfrm>
              <a:off x="3932350" y="3714775"/>
              <a:ext cx="439650" cy="319075"/>
            </a:xfrm>
            <a:custGeom>
              <a:avLst/>
              <a:gdLst/>
              <a:ahLst/>
              <a:cxnLst/>
              <a:rect l="0" t="0" r="0" b="0"/>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70" name="Shape 270"/>
            <p:cNvSpPr/>
            <p:nvPr/>
          </p:nvSpPr>
          <p:spPr>
            <a:xfrm>
              <a:off x="39701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71" name="Shape 271"/>
            <p:cNvSpPr/>
            <p:nvPr/>
          </p:nvSpPr>
          <p:spPr>
            <a:xfrm>
              <a:off x="42788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72" name="Shape 272"/>
            <p:cNvSpPr/>
            <p:nvPr/>
          </p:nvSpPr>
          <p:spPr>
            <a:xfrm>
              <a:off x="4073000" y="3716600"/>
              <a:ext cx="77350" cy="278900"/>
            </a:xfrm>
            <a:custGeom>
              <a:avLst/>
              <a:gdLst/>
              <a:ahLst/>
              <a:cxnLst/>
              <a:rect l="0" t="0" r="0" b="0"/>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273" name="Shape 273"/>
            <p:cNvSpPr/>
            <p:nvPr/>
          </p:nvSpPr>
          <p:spPr>
            <a:xfrm>
              <a:off x="4175900" y="3787250"/>
              <a:ext cx="77350" cy="208250"/>
            </a:xfrm>
            <a:custGeom>
              <a:avLst/>
              <a:gdLst/>
              <a:ahLst/>
              <a:cxnLst/>
              <a:rect l="0" t="0" r="0" b="0"/>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spTree>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2034" y="475990"/>
            <a:ext cx="8329431" cy="4740835"/>
          </a:xfrm>
          <a:prstGeom prst="rect">
            <a:avLst/>
          </a:prstGeom>
        </p:spPr>
      </p:pic>
      <p:sp>
        <p:nvSpPr>
          <p:cNvPr id="5" name="Shape 121"/>
          <p:cNvSpPr txBox="1">
            <a:spLocks/>
          </p:cNvSpPr>
          <p:nvPr/>
        </p:nvSpPr>
        <p:spPr>
          <a:xfrm>
            <a:off x="2196251" y="-103909"/>
            <a:ext cx="5240999" cy="1159799"/>
          </a:xfrm>
          <a:prstGeom prst="rect">
            <a:avLst/>
          </a:prstGeom>
          <a:noFill/>
          <a:ln>
            <a:noFill/>
          </a:ln>
        </p:spPr>
        <p:txBody>
          <a:bodyPr lIns="91425" tIns="91425" rIns="91425" bIns="91425" anchor="ctr"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SzPct val="100000"/>
              <a:buFont typeface="Lora"/>
              <a:buNone/>
              <a:defRPr sz="2000" b="1" i="0" u="none" strike="noStrike" cap="none" baseline="0">
                <a:solidFill>
                  <a:srgbClr val="000000"/>
                </a:solidFill>
                <a:latin typeface="Lora"/>
                <a:ea typeface="Lora"/>
                <a:cs typeface="Lora"/>
                <a:sym typeface="Lora"/>
                <a:rtl val="0"/>
              </a:defRPr>
            </a:lvl1pPr>
            <a:lvl2pPr>
              <a:spcBef>
                <a:spcPts val="0"/>
              </a:spcBef>
              <a:buSzPct val="100000"/>
              <a:buFont typeface="Lora"/>
              <a:buNone/>
              <a:defRPr sz="2000" b="1">
                <a:latin typeface="Lora"/>
                <a:ea typeface="Lora"/>
                <a:cs typeface="Lora"/>
                <a:sym typeface="Lora"/>
              </a:defRPr>
            </a:lvl2pPr>
            <a:lvl3pPr>
              <a:spcBef>
                <a:spcPts val="0"/>
              </a:spcBef>
              <a:buSzPct val="100000"/>
              <a:buFont typeface="Lora"/>
              <a:buNone/>
              <a:defRPr sz="2000" b="1">
                <a:latin typeface="Lora"/>
                <a:ea typeface="Lora"/>
                <a:cs typeface="Lora"/>
                <a:sym typeface="Lora"/>
              </a:defRPr>
            </a:lvl3pPr>
            <a:lvl4pPr>
              <a:spcBef>
                <a:spcPts val="0"/>
              </a:spcBef>
              <a:buSzPct val="100000"/>
              <a:buFont typeface="Lora"/>
              <a:buNone/>
              <a:defRPr sz="2000" b="1">
                <a:latin typeface="Lora"/>
                <a:ea typeface="Lora"/>
                <a:cs typeface="Lora"/>
                <a:sym typeface="Lora"/>
              </a:defRPr>
            </a:lvl4pPr>
            <a:lvl5pPr>
              <a:spcBef>
                <a:spcPts val="0"/>
              </a:spcBef>
              <a:buSzPct val="100000"/>
              <a:buFont typeface="Lora"/>
              <a:buNone/>
              <a:defRPr sz="2000" b="1">
                <a:latin typeface="Lora"/>
                <a:ea typeface="Lora"/>
                <a:cs typeface="Lora"/>
                <a:sym typeface="Lora"/>
              </a:defRPr>
            </a:lvl5pPr>
            <a:lvl6pPr>
              <a:spcBef>
                <a:spcPts val="0"/>
              </a:spcBef>
              <a:buSzPct val="100000"/>
              <a:buFont typeface="Lora"/>
              <a:buNone/>
              <a:defRPr sz="2000" b="1">
                <a:latin typeface="Lora"/>
                <a:ea typeface="Lora"/>
                <a:cs typeface="Lora"/>
                <a:sym typeface="Lora"/>
              </a:defRPr>
            </a:lvl6pPr>
            <a:lvl7pPr>
              <a:spcBef>
                <a:spcPts val="0"/>
              </a:spcBef>
              <a:buSzPct val="100000"/>
              <a:buFont typeface="Lora"/>
              <a:buNone/>
              <a:defRPr sz="2000" b="1">
                <a:latin typeface="Lora"/>
                <a:ea typeface="Lora"/>
                <a:cs typeface="Lora"/>
                <a:sym typeface="Lora"/>
              </a:defRPr>
            </a:lvl7pPr>
            <a:lvl8pPr>
              <a:spcBef>
                <a:spcPts val="0"/>
              </a:spcBef>
              <a:buSzPct val="100000"/>
              <a:buFont typeface="Lora"/>
              <a:buNone/>
              <a:defRPr sz="2000" b="1">
                <a:latin typeface="Lora"/>
                <a:ea typeface="Lora"/>
                <a:cs typeface="Lora"/>
                <a:sym typeface="Lora"/>
              </a:defRPr>
            </a:lvl8pPr>
            <a:lvl9pPr>
              <a:spcBef>
                <a:spcPts val="0"/>
              </a:spcBef>
              <a:buSzPct val="100000"/>
              <a:buFont typeface="Lora"/>
              <a:buNone/>
              <a:defRPr sz="2000" b="1">
                <a:latin typeface="Lora"/>
                <a:ea typeface="Lora"/>
                <a:cs typeface="Lora"/>
                <a:sym typeface="Lora"/>
              </a:defRPr>
            </a:lvl9pPr>
          </a:lstStyle>
          <a:p>
            <a:pPr algn="ctr"/>
            <a:r>
              <a:rPr lang="en" sz="2400" dirty="0" smtClean="0">
                <a:highlight>
                  <a:srgbClr val="FFCD00"/>
                </a:highlight>
              </a:rPr>
              <a:t>Final Simulation</a:t>
            </a:r>
            <a:endParaRPr lang="en" sz="2400" dirty="0">
              <a:highlight>
                <a:srgbClr val="FFCD00"/>
              </a:highlight>
            </a:endParaRPr>
          </a:p>
        </p:txBody>
      </p:sp>
    </p:spTree>
    <p:extLst>
      <p:ext uri="{BB962C8B-B14F-4D97-AF65-F5344CB8AC3E}">
        <p14:creationId xmlns:p14="http://schemas.microsoft.com/office/powerpoint/2010/main" val="3377008453"/>
      </p:ext>
    </p:extLst>
  </p:cSld>
  <p:clrMapOvr>
    <a:masterClrMapping/>
  </p:clrMapOvr>
  <p:transition spd="slow">
    <p:cut/>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4983" y="579899"/>
            <a:ext cx="5310736" cy="4684828"/>
          </a:xfrm>
          <a:prstGeom prst="rect">
            <a:avLst/>
          </a:prstGeom>
        </p:spPr>
      </p:pic>
      <p:sp>
        <p:nvSpPr>
          <p:cNvPr id="5" name="Shape 121"/>
          <p:cNvSpPr txBox="1">
            <a:spLocks/>
          </p:cNvSpPr>
          <p:nvPr/>
        </p:nvSpPr>
        <p:spPr>
          <a:xfrm>
            <a:off x="2196251" y="-103909"/>
            <a:ext cx="5240999" cy="1159799"/>
          </a:xfrm>
          <a:prstGeom prst="rect">
            <a:avLst/>
          </a:prstGeom>
          <a:noFill/>
          <a:ln>
            <a:noFill/>
          </a:ln>
        </p:spPr>
        <p:txBody>
          <a:bodyPr lIns="91425" tIns="91425" rIns="91425" bIns="91425" anchor="ctr"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SzPct val="100000"/>
              <a:buFont typeface="Lora"/>
              <a:buNone/>
              <a:defRPr sz="2000" b="1" i="0" u="none" strike="noStrike" cap="none" baseline="0">
                <a:solidFill>
                  <a:srgbClr val="000000"/>
                </a:solidFill>
                <a:latin typeface="Lora"/>
                <a:ea typeface="Lora"/>
                <a:cs typeface="Lora"/>
                <a:sym typeface="Lora"/>
                <a:rtl val="0"/>
              </a:defRPr>
            </a:lvl1pPr>
            <a:lvl2pPr>
              <a:spcBef>
                <a:spcPts val="0"/>
              </a:spcBef>
              <a:buSzPct val="100000"/>
              <a:buFont typeface="Lora"/>
              <a:buNone/>
              <a:defRPr sz="2000" b="1">
                <a:latin typeface="Lora"/>
                <a:ea typeface="Lora"/>
                <a:cs typeface="Lora"/>
                <a:sym typeface="Lora"/>
              </a:defRPr>
            </a:lvl2pPr>
            <a:lvl3pPr>
              <a:spcBef>
                <a:spcPts val="0"/>
              </a:spcBef>
              <a:buSzPct val="100000"/>
              <a:buFont typeface="Lora"/>
              <a:buNone/>
              <a:defRPr sz="2000" b="1">
                <a:latin typeface="Lora"/>
                <a:ea typeface="Lora"/>
                <a:cs typeface="Lora"/>
                <a:sym typeface="Lora"/>
              </a:defRPr>
            </a:lvl3pPr>
            <a:lvl4pPr>
              <a:spcBef>
                <a:spcPts val="0"/>
              </a:spcBef>
              <a:buSzPct val="100000"/>
              <a:buFont typeface="Lora"/>
              <a:buNone/>
              <a:defRPr sz="2000" b="1">
                <a:latin typeface="Lora"/>
                <a:ea typeface="Lora"/>
                <a:cs typeface="Lora"/>
                <a:sym typeface="Lora"/>
              </a:defRPr>
            </a:lvl4pPr>
            <a:lvl5pPr>
              <a:spcBef>
                <a:spcPts val="0"/>
              </a:spcBef>
              <a:buSzPct val="100000"/>
              <a:buFont typeface="Lora"/>
              <a:buNone/>
              <a:defRPr sz="2000" b="1">
                <a:latin typeface="Lora"/>
                <a:ea typeface="Lora"/>
                <a:cs typeface="Lora"/>
                <a:sym typeface="Lora"/>
              </a:defRPr>
            </a:lvl5pPr>
            <a:lvl6pPr>
              <a:spcBef>
                <a:spcPts val="0"/>
              </a:spcBef>
              <a:buSzPct val="100000"/>
              <a:buFont typeface="Lora"/>
              <a:buNone/>
              <a:defRPr sz="2000" b="1">
                <a:latin typeface="Lora"/>
                <a:ea typeface="Lora"/>
                <a:cs typeface="Lora"/>
                <a:sym typeface="Lora"/>
              </a:defRPr>
            </a:lvl6pPr>
            <a:lvl7pPr>
              <a:spcBef>
                <a:spcPts val="0"/>
              </a:spcBef>
              <a:buSzPct val="100000"/>
              <a:buFont typeface="Lora"/>
              <a:buNone/>
              <a:defRPr sz="2000" b="1">
                <a:latin typeface="Lora"/>
                <a:ea typeface="Lora"/>
                <a:cs typeface="Lora"/>
                <a:sym typeface="Lora"/>
              </a:defRPr>
            </a:lvl7pPr>
            <a:lvl8pPr>
              <a:spcBef>
                <a:spcPts val="0"/>
              </a:spcBef>
              <a:buSzPct val="100000"/>
              <a:buFont typeface="Lora"/>
              <a:buNone/>
              <a:defRPr sz="2000" b="1">
                <a:latin typeface="Lora"/>
                <a:ea typeface="Lora"/>
                <a:cs typeface="Lora"/>
                <a:sym typeface="Lora"/>
              </a:defRPr>
            </a:lvl8pPr>
            <a:lvl9pPr>
              <a:spcBef>
                <a:spcPts val="0"/>
              </a:spcBef>
              <a:buSzPct val="100000"/>
              <a:buFont typeface="Lora"/>
              <a:buNone/>
              <a:defRPr sz="2000" b="1">
                <a:latin typeface="Lora"/>
                <a:ea typeface="Lora"/>
                <a:cs typeface="Lora"/>
                <a:sym typeface="Lora"/>
              </a:defRPr>
            </a:lvl9pPr>
          </a:lstStyle>
          <a:p>
            <a:pPr algn="ctr"/>
            <a:r>
              <a:rPr lang="en" sz="2400" dirty="0" smtClean="0">
                <a:highlight>
                  <a:srgbClr val="FFCD00"/>
                </a:highlight>
              </a:rPr>
              <a:t>Exploration Simulation</a:t>
            </a:r>
            <a:endParaRPr lang="en" sz="2400" dirty="0">
              <a:highlight>
                <a:srgbClr val="FFCD00"/>
              </a:highlight>
            </a:endParaRPr>
          </a:p>
        </p:txBody>
      </p:sp>
      <p:sp>
        <p:nvSpPr>
          <p:cNvPr id="6" name="TextBox 5"/>
          <p:cNvSpPr txBox="1"/>
          <p:nvPr/>
        </p:nvSpPr>
        <p:spPr>
          <a:xfrm>
            <a:off x="5795719" y="1691206"/>
            <a:ext cx="2917786" cy="2462213"/>
          </a:xfrm>
          <a:prstGeom prst="rect">
            <a:avLst/>
          </a:prstGeom>
          <a:noFill/>
        </p:spPr>
        <p:txBody>
          <a:bodyPr wrap="none" rtlCol="0">
            <a:spAutoFit/>
          </a:bodyPr>
          <a:lstStyle/>
          <a:p>
            <a:r>
              <a:rPr lang="en-US" b="1" dirty="0" smtClean="0"/>
              <a:t>Simulation Parameters</a:t>
            </a:r>
          </a:p>
          <a:p>
            <a:r>
              <a:rPr lang="en-US" dirty="0"/>
              <a:t>-</a:t>
            </a:r>
            <a:r>
              <a:rPr lang="en-US" dirty="0" smtClean="0"/>
              <a:t>100,000 Iterations</a:t>
            </a:r>
          </a:p>
          <a:p>
            <a:r>
              <a:rPr lang="en-US" dirty="0" smtClean="0"/>
              <a:t>-0.049% Blowout Probability</a:t>
            </a:r>
          </a:p>
          <a:p>
            <a:endParaRPr lang="en-US" dirty="0" smtClean="0"/>
          </a:p>
          <a:p>
            <a:r>
              <a:rPr lang="en-US" b="1" dirty="0" smtClean="0"/>
              <a:t>Total Cost Descriptive Statistics</a:t>
            </a:r>
          </a:p>
          <a:p>
            <a:r>
              <a:rPr lang="da-DK" dirty="0"/>
              <a:t>min: </a:t>
            </a:r>
            <a:r>
              <a:rPr lang="da-DK" dirty="0" smtClean="0"/>
              <a:t>691.92</a:t>
            </a:r>
            <a:r>
              <a:rPr lang="da-DK" dirty="0"/>
              <a:t/>
            </a:r>
            <a:br>
              <a:rPr lang="da-DK" dirty="0"/>
            </a:br>
            <a:r>
              <a:rPr lang="da-DK" dirty="0"/>
              <a:t>mean: </a:t>
            </a:r>
            <a:r>
              <a:rPr lang="da-DK" dirty="0" smtClean="0"/>
              <a:t>1988.20</a:t>
            </a:r>
            <a:r>
              <a:rPr lang="da-DK" dirty="0"/>
              <a:t/>
            </a:r>
            <a:br>
              <a:rPr lang="da-DK" dirty="0"/>
            </a:br>
            <a:r>
              <a:rPr lang="da-DK" dirty="0"/>
              <a:t>max: </a:t>
            </a:r>
            <a:r>
              <a:rPr lang="da-DK" dirty="0" smtClean="0"/>
              <a:t>11747.77</a:t>
            </a:r>
            <a:r>
              <a:rPr lang="da-DK" dirty="0"/>
              <a:t/>
            </a:r>
            <a:br>
              <a:rPr lang="da-DK" dirty="0"/>
            </a:br>
            <a:r>
              <a:rPr lang="da-DK" dirty="0"/>
              <a:t>std dev: </a:t>
            </a:r>
            <a:r>
              <a:rPr lang="da-DK" dirty="0" smtClean="0"/>
              <a:t>468.40</a:t>
            </a:r>
            <a:r>
              <a:rPr lang="da-DK" dirty="0"/>
              <a:t/>
            </a:r>
            <a:br>
              <a:rPr lang="da-DK" dirty="0"/>
            </a:br>
            <a:r>
              <a:rPr lang="da-DK" dirty="0"/>
              <a:t>var: </a:t>
            </a:r>
            <a:r>
              <a:rPr lang="da-DK" dirty="0" smtClean="0"/>
              <a:t>219401.02</a:t>
            </a:r>
            <a:endParaRPr lang="en-US" b="1" dirty="0"/>
          </a:p>
          <a:p>
            <a:endParaRPr lang="en-US" dirty="0" smtClean="0"/>
          </a:p>
        </p:txBody>
      </p:sp>
    </p:spTree>
    <p:extLst>
      <p:ext uri="{BB962C8B-B14F-4D97-AF65-F5344CB8AC3E}">
        <p14:creationId xmlns:p14="http://schemas.microsoft.com/office/powerpoint/2010/main" val="1241874646"/>
      </p:ext>
    </p:extLst>
  </p:cSld>
  <p:clrMapOvr>
    <a:masterClrMapping/>
  </p:clrMapOvr>
  <p:transition spd="slow">
    <p:cu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Shape 98"/>
          <p:cNvSpPr txBox="1">
            <a:spLocks noGrp="1"/>
          </p:cNvSpPr>
          <p:nvPr>
            <p:ph type="ctrTitle"/>
          </p:nvPr>
        </p:nvSpPr>
        <p:spPr>
          <a:xfrm>
            <a:off x="2022225" y="1693523"/>
            <a:ext cx="3787799" cy="1159799"/>
          </a:xfrm>
          <a:prstGeom prst="rect">
            <a:avLst/>
          </a:prstGeom>
        </p:spPr>
        <p:txBody>
          <a:bodyPr lIns="91425" tIns="91425" rIns="91425" bIns="91425" anchor="b" anchorCtr="0">
            <a:noAutofit/>
          </a:bodyPr>
          <a:lstStyle/>
          <a:p>
            <a:pPr lvl="0" rtl="0">
              <a:spcBef>
                <a:spcPts val="0"/>
              </a:spcBef>
              <a:buNone/>
            </a:pPr>
            <a:r>
              <a:rPr lang="en" dirty="0" smtClean="0"/>
              <a:t>Project Overview</a:t>
            </a:r>
            <a:endParaRPr lang="en" dirty="0"/>
          </a:p>
        </p:txBody>
      </p:sp>
      <p:sp>
        <p:nvSpPr>
          <p:cNvPr id="100" name="Shape 100"/>
          <p:cNvSpPr txBox="1"/>
          <p:nvPr/>
        </p:nvSpPr>
        <p:spPr>
          <a:xfrm>
            <a:off x="1133975" y="2291150"/>
            <a:ext cx="543899" cy="562199"/>
          </a:xfrm>
          <a:prstGeom prst="rect">
            <a:avLst/>
          </a:prstGeom>
          <a:noFill/>
          <a:ln>
            <a:noFill/>
          </a:ln>
        </p:spPr>
        <p:txBody>
          <a:bodyPr lIns="91425" tIns="91425" rIns="91425" bIns="91425" anchor="ctr" anchorCtr="0">
            <a:noAutofit/>
          </a:bodyPr>
          <a:lstStyle/>
          <a:p>
            <a:pPr algn="ctr">
              <a:spcBef>
                <a:spcPts val="0"/>
              </a:spcBef>
              <a:buNone/>
            </a:pPr>
            <a:r>
              <a:rPr lang="en" sz="2400">
                <a:solidFill>
                  <a:schemeClr val="dk1"/>
                </a:solidFill>
                <a:latin typeface="Lora"/>
                <a:ea typeface="Lora"/>
                <a:cs typeface="Lora"/>
                <a:sym typeface="Lora"/>
              </a:rPr>
              <a:t>1</a:t>
            </a:r>
          </a:p>
        </p:txBody>
      </p:sp>
    </p:spTree>
  </p:cSld>
  <p:clrMapOvr>
    <a:masterClrMapping/>
  </p:clrMapOvr>
  <p:transition spd="slow">
    <p:cut/>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Shape 309"/>
          <p:cNvSpPr txBox="1">
            <a:spLocks noGrp="1"/>
          </p:cNvSpPr>
          <p:nvPr>
            <p:ph type="title"/>
          </p:nvPr>
        </p:nvSpPr>
        <p:spPr>
          <a:xfrm>
            <a:off x="1381250" y="922668"/>
            <a:ext cx="3878399" cy="435599"/>
          </a:xfrm>
          <a:prstGeom prst="rect">
            <a:avLst/>
          </a:prstGeom>
        </p:spPr>
        <p:txBody>
          <a:bodyPr lIns="91425" tIns="91425" rIns="91425" bIns="91425" anchor="ctr" anchorCtr="0">
            <a:noAutofit/>
          </a:bodyPr>
          <a:lstStyle/>
          <a:p>
            <a:pPr lvl="0" rtl="0">
              <a:spcBef>
                <a:spcPts val="0"/>
              </a:spcBef>
              <a:buNone/>
            </a:pPr>
            <a:r>
              <a:rPr lang="en" dirty="0" smtClean="0"/>
              <a:t>Conclusion</a:t>
            </a:r>
            <a:endParaRPr lang="en" dirty="0"/>
          </a:p>
        </p:txBody>
      </p:sp>
      <p:sp>
        <p:nvSpPr>
          <p:cNvPr id="310" name="Shape 310"/>
          <p:cNvSpPr txBox="1">
            <a:spLocks noGrp="1"/>
          </p:cNvSpPr>
          <p:nvPr>
            <p:ph type="body" idx="1"/>
          </p:nvPr>
        </p:nvSpPr>
        <p:spPr>
          <a:xfrm>
            <a:off x="1381250" y="1638975"/>
            <a:ext cx="2333999" cy="1211400"/>
          </a:xfrm>
          <a:prstGeom prst="rect">
            <a:avLst/>
          </a:prstGeom>
        </p:spPr>
        <p:txBody>
          <a:bodyPr lIns="91425" tIns="91425" rIns="91425" bIns="91425" anchor="t" anchorCtr="0">
            <a:noAutofit/>
          </a:bodyPr>
          <a:lstStyle/>
          <a:p>
            <a:pPr lvl="0" rtl="0">
              <a:spcBef>
                <a:spcPts val="0"/>
              </a:spcBef>
              <a:buNone/>
            </a:pPr>
            <a:r>
              <a:rPr lang="en" sz="1200" b="1" dirty="0" smtClean="0">
                <a:highlight>
                  <a:srgbClr val="FFCD00"/>
                </a:highlight>
                <a:latin typeface="+mj-lt"/>
              </a:rPr>
              <a:t>Exploration is EXPENSIVE</a:t>
            </a:r>
            <a:endParaRPr lang="en" sz="1200" b="1" dirty="0">
              <a:highlight>
                <a:srgbClr val="FFCD00"/>
              </a:highlight>
              <a:latin typeface="+mj-lt"/>
            </a:endParaRPr>
          </a:p>
          <a:p>
            <a:pPr lvl="0" rtl="0">
              <a:spcBef>
                <a:spcPts val="0"/>
              </a:spcBef>
              <a:buNone/>
            </a:pPr>
            <a:r>
              <a:rPr lang="en" sz="1200" dirty="0" smtClean="0">
                <a:latin typeface="+mj-lt"/>
              </a:rPr>
              <a:t>Optimizing for oil price at T=0 as wel as years of production still made profit unlikely</a:t>
            </a:r>
            <a:endParaRPr lang="en" sz="1200" dirty="0">
              <a:latin typeface="+mj-lt"/>
            </a:endParaRPr>
          </a:p>
        </p:txBody>
      </p:sp>
      <p:sp>
        <p:nvSpPr>
          <p:cNvPr id="311" name="Shape 311"/>
          <p:cNvSpPr txBox="1">
            <a:spLocks noGrp="1"/>
          </p:cNvSpPr>
          <p:nvPr>
            <p:ph type="body" idx="2"/>
          </p:nvPr>
        </p:nvSpPr>
        <p:spPr>
          <a:xfrm>
            <a:off x="3834914" y="1638975"/>
            <a:ext cx="2333999" cy="1211400"/>
          </a:xfrm>
          <a:prstGeom prst="rect">
            <a:avLst/>
          </a:prstGeom>
        </p:spPr>
        <p:txBody>
          <a:bodyPr lIns="91425" tIns="91425" rIns="91425" bIns="91425" anchor="t" anchorCtr="0">
            <a:noAutofit/>
          </a:bodyPr>
          <a:lstStyle/>
          <a:p>
            <a:pPr lvl="0" rtl="0">
              <a:spcBef>
                <a:spcPts val="0"/>
              </a:spcBef>
              <a:buNone/>
            </a:pPr>
            <a:r>
              <a:rPr lang="en" sz="1200" b="1" dirty="0" smtClean="0">
                <a:highlight>
                  <a:srgbClr val="FFCD00"/>
                </a:highlight>
                <a:latin typeface="+mj-lt"/>
              </a:rPr>
              <a:t>Production Decline is FAST</a:t>
            </a:r>
            <a:endParaRPr lang="en" sz="1200" b="1" dirty="0">
              <a:highlight>
                <a:srgbClr val="FFCD00"/>
              </a:highlight>
              <a:latin typeface="+mj-lt"/>
            </a:endParaRPr>
          </a:p>
          <a:p>
            <a:pPr lvl="0" rtl="0">
              <a:spcBef>
                <a:spcPts val="0"/>
              </a:spcBef>
              <a:buNone/>
            </a:pPr>
            <a:r>
              <a:rPr lang="en" sz="1200" dirty="0" smtClean="0">
                <a:latin typeface="+mj-lt"/>
              </a:rPr>
              <a:t>Increasing the time of production greatly does not contribute much to revenue</a:t>
            </a:r>
            <a:endParaRPr lang="en" sz="1200" dirty="0">
              <a:latin typeface="+mj-lt"/>
            </a:endParaRPr>
          </a:p>
        </p:txBody>
      </p:sp>
      <p:sp>
        <p:nvSpPr>
          <p:cNvPr id="312" name="Shape 312"/>
          <p:cNvSpPr txBox="1">
            <a:spLocks noGrp="1"/>
          </p:cNvSpPr>
          <p:nvPr>
            <p:ph type="body" idx="3"/>
          </p:nvPr>
        </p:nvSpPr>
        <p:spPr>
          <a:xfrm>
            <a:off x="6288578" y="1638975"/>
            <a:ext cx="2333999" cy="1211400"/>
          </a:xfrm>
          <a:prstGeom prst="rect">
            <a:avLst/>
          </a:prstGeom>
        </p:spPr>
        <p:txBody>
          <a:bodyPr lIns="91425" tIns="91425" rIns="91425" bIns="91425" anchor="t" anchorCtr="0">
            <a:noAutofit/>
          </a:bodyPr>
          <a:lstStyle/>
          <a:p>
            <a:pPr lvl="0" rtl="0">
              <a:spcBef>
                <a:spcPts val="0"/>
              </a:spcBef>
              <a:buNone/>
            </a:pPr>
            <a:r>
              <a:rPr lang="en" sz="1200" b="1" dirty="0" smtClean="0">
                <a:highlight>
                  <a:srgbClr val="FFCD00"/>
                </a:highlight>
                <a:latin typeface="+mj-lt"/>
              </a:rPr>
              <a:t>Dry Holes</a:t>
            </a:r>
            <a:endParaRPr lang="en" sz="1200" b="1" dirty="0">
              <a:highlight>
                <a:srgbClr val="FFCD00"/>
              </a:highlight>
              <a:latin typeface="+mj-lt"/>
            </a:endParaRPr>
          </a:p>
          <a:p>
            <a:pPr lvl="0" rtl="0">
              <a:spcBef>
                <a:spcPts val="0"/>
              </a:spcBef>
              <a:buNone/>
            </a:pPr>
            <a:r>
              <a:rPr lang="en" sz="1200" dirty="0" smtClean="0">
                <a:latin typeface="+mj-lt"/>
              </a:rPr>
              <a:t>In the current economy, any project that is started is likely better off not finding oil</a:t>
            </a:r>
            <a:endParaRPr lang="en" sz="1200" dirty="0">
              <a:latin typeface="+mj-lt"/>
            </a:endParaRPr>
          </a:p>
          <a:p>
            <a:pPr lvl="0" rtl="0">
              <a:spcBef>
                <a:spcPts val="0"/>
              </a:spcBef>
              <a:buNone/>
            </a:pPr>
            <a:endParaRPr sz="1200" dirty="0">
              <a:latin typeface="+mj-lt"/>
            </a:endParaRPr>
          </a:p>
        </p:txBody>
      </p:sp>
      <p:sp>
        <p:nvSpPr>
          <p:cNvPr id="313" name="Shape 313"/>
          <p:cNvSpPr txBox="1">
            <a:spLocks noGrp="1"/>
          </p:cNvSpPr>
          <p:nvPr>
            <p:ph type="body" idx="4"/>
          </p:nvPr>
        </p:nvSpPr>
        <p:spPr>
          <a:xfrm>
            <a:off x="1381250" y="3237224"/>
            <a:ext cx="2333999" cy="1211400"/>
          </a:xfrm>
          <a:prstGeom prst="rect">
            <a:avLst/>
          </a:prstGeom>
        </p:spPr>
        <p:txBody>
          <a:bodyPr lIns="91425" tIns="91425" rIns="91425" bIns="91425" anchor="t" anchorCtr="0">
            <a:noAutofit/>
          </a:bodyPr>
          <a:lstStyle/>
          <a:p>
            <a:pPr lvl="0" rtl="0">
              <a:spcBef>
                <a:spcPts val="0"/>
              </a:spcBef>
              <a:buNone/>
            </a:pPr>
            <a:r>
              <a:rPr lang="en" sz="1200" b="1" dirty="0" smtClean="0">
                <a:highlight>
                  <a:srgbClr val="FFCD00"/>
                </a:highlight>
              </a:rPr>
              <a:t>Oil Prices</a:t>
            </a:r>
            <a:endParaRPr lang="en" sz="1200" b="1" dirty="0">
              <a:highlight>
                <a:srgbClr val="FFCD00"/>
              </a:highlight>
            </a:endParaRPr>
          </a:p>
          <a:p>
            <a:pPr lvl="0" rtl="0">
              <a:spcBef>
                <a:spcPts val="0"/>
              </a:spcBef>
              <a:buNone/>
            </a:pPr>
            <a:r>
              <a:rPr lang="en" sz="1200" dirty="0" smtClean="0"/>
              <a:t>Using previous “stable” values of $80 and $100 resulted in much more favorable estimates</a:t>
            </a:r>
            <a:endParaRPr lang="en" sz="1200" dirty="0"/>
          </a:p>
        </p:txBody>
      </p:sp>
      <p:sp>
        <p:nvSpPr>
          <p:cNvPr id="314" name="Shape 314"/>
          <p:cNvSpPr txBox="1">
            <a:spLocks noGrp="1"/>
          </p:cNvSpPr>
          <p:nvPr>
            <p:ph type="body" idx="5"/>
          </p:nvPr>
        </p:nvSpPr>
        <p:spPr>
          <a:xfrm>
            <a:off x="3834914" y="3237224"/>
            <a:ext cx="2333999" cy="1211400"/>
          </a:xfrm>
          <a:prstGeom prst="rect">
            <a:avLst/>
          </a:prstGeom>
        </p:spPr>
        <p:txBody>
          <a:bodyPr lIns="91425" tIns="91425" rIns="91425" bIns="91425" anchor="t" anchorCtr="0">
            <a:noAutofit/>
          </a:bodyPr>
          <a:lstStyle/>
          <a:p>
            <a:pPr lvl="0" rtl="0">
              <a:spcBef>
                <a:spcPts val="0"/>
              </a:spcBef>
              <a:buNone/>
            </a:pPr>
            <a:r>
              <a:rPr lang="en" sz="1200" b="1" dirty="0" smtClean="0">
                <a:highlight>
                  <a:srgbClr val="FFCD00"/>
                </a:highlight>
              </a:rPr>
              <a:t>Simulation Parameters</a:t>
            </a:r>
            <a:endParaRPr lang="en" sz="1200" b="1" dirty="0">
              <a:highlight>
                <a:srgbClr val="FFCD00"/>
              </a:highlight>
            </a:endParaRPr>
          </a:p>
          <a:p>
            <a:pPr lvl="0" rtl="0">
              <a:spcBef>
                <a:spcPts val="0"/>
              </a:spcBef>
              <a:buNone/>
            </a:pPr>
            <a:r>
              <a:rPr lang="en" sz="1200" dirty="0" smtClean="0"/>
              <a:t>Computational limits made simulating past 1500 iterations for the final Monte Carlo challenging</a:t>
            </a:r>
            <a:endParaRPr lang="en" sz="1200" dirty="0"/>
          </a:p>
        </p:txBody>
      </p:sp>
      <p:sp>
        <p:nvSpPr>
          <p:cNvPr id="315" name="Shape 315"/>
          <p:cNvSpPr txBox="1">
            <a:spLocks noGrp="1"/>
          </p:cNvSpPr>
          <p:nvPr>
            <p:ph type="body" idx="6"/>
          </p:nvPr>
        </p:nvSpPr>
        <p:spPr>
          <a:xfrm>
            <a:off x="6288578" y="3237224"/>
            <a:ext cx="2333999" cy="1211400"/>
          </a:xfrm>
          <a:prstGeom prst="rect">
            <a:avLst/>
          </a:prstGeom>
        </p:spPr>
        <p:txBody>
          <a:bodyPr lIns="91425" tIns="91425" rIns="91425" bIns="91425" anchor="t" anchorCtr="0">
            <a:noAutofit/>
          </a:bodyPr>
          <a:lstStyle/>
          <a:p>
            <a:pPr lvl="0" rtl="0">
              <a:spcBef>
                <a:spcPts val="0"/>
              </a:spcBef>
              <a:buNone/>
            </a:pPr>
            <a:r>
              <a:rPr lang="en" sz="1200" b="1" dirty="0" smtClean="0">
                <a:highlight>
                  <a:srgbClr val="FFCD00"/>
                </a:highlight>
              </a:rPr>
              <a:t>Assumptions</a:t>
            </a:r>
            <a:endParaRPr lang="en" sz="1200" b="1" dirty="0">
              <a:highlight>
                <a:srgbClr val="FFCD00"/>
              </a:highlight>
            </a:endParaRPr>
          </a:p>
          <a:p>
            <a:pPr lvl="0" rtl="0">
              <a:spcBef>
                <a:spcPts val="0"/>
              </a:spcBef>
              <a:buNone/>
            </a:pPr>
            <a:r>
              <a:rPr lang="en" sz="1200" dirty="0" smtClean="0"/>
              <a:t>This model assumes to know things many years away. Is best used on an ongoing basis.</a:t>
            </a:r>
            <a:endParaRPr lang="en" sz="1200" dirty="0"/>
          </a:p>
          <a:p>
            <a:pPr lvl="0" rtl="0">
              <a:spcBef>
                <a:spcPts val="0"/>
              </a:spcBef>
              <a:buNone/>
            </a:pPr>
            <a:endParaRPr sz="1200" dirty="0"/>
          </a:p>
        </p:txBody>
      </p:sp>
      <p:grpSp>
        <p:nvGrpSpPr>
          <p:cNvPr id="316" name="Shape 316"/>
          <p:cNvGrpSpPr/>
          <p:nvPr/>
        </p:nvGrpSpPr>
        <p:grpSpPr>
          <a:xfrm>
            <a:off x="916458" y="1019750"/>
            <a:ext cx="214624" cy="214624"/>
            <a:chOff x="2594050" y="1631825"/>
            <a:chExt cx="439625" cy="439625"/>
          </a:xfrm>
        </p:grpSpPr>
        <p:sp>
          <p:nvSpPr>
            <p:cNvPr id="317" name="Shape 317"/>
            <p:cNvSpPr/>
            <p:nvPr/>
          </p:nvSpPr>
          <p:spPr>
            <a:xfrm>
              <a:off x="2594050" y="1883300"/>
              <a:ext cx="188175" cy="188150"/>
            </a:xfrm>
            <a:custGeom>
              <a:avLst/>
              <a:gdLst/>
              <a:ahLst/>
              <a:cxnLst/>
              <a:rect l="0" t="0" r="0" b="0"/>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18" name="Shape 318"/>
            <p:cNvSpPr/>
            <p:nvPr/>
          </p:nvSpPr>
          <p:spPr>
            <a:xfrm>
              <a:off x="2857700" y="1631825"/>
              <a:ext cx="175975" cy="176000"/>
            </a:xfrm>
            <a:custGeom>
              <a:avLst/>
              <a:gdLst/>
              <a:ahLst/>
              <a:cxnLst/>
              <a:rect l="0" t="0" r="0" b="0"/>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19" name="Shape 319"/>
            <p:cNvSpPr/>
            <p:nvPr/>
          </p:nvSpPr>
          <p:spPr>
            <a:xfrm>
              <a:off x="2662850" y="1699400"/>
              <a:ext cx="303250" cy="303250"/>
            </a:xfrm>
            <a:custGeom>
              <a:avLst/>
              <a:gdLst/>
              <a:ahLst/>
              <a:cxnLst/>
              <a:rect l="0" t="0" r="0" b="0"/>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20" name="Shape 320"/>
            <p:cNvSpPr/>
            <p:nvPr/>
          </p:nvSpPr>
          <p:spPr>
            <a:xfrm>
              <a:off x="2814911" y="1754061"/>
              <a:ext cx="49950" cy="49950"/>
            </a:xfrm>
            <a:custGeom>
              <a:avLst/>
              <a:gdLst/>
              <a:ahLst/>
              <a:cxnLst/>
              <a:rect l="0" t="0" r="0" b="0"/>
              <a:pathLst>
                <a:path w="1998" h="1998" fill="none" extrusionOk="0">
                  <a:moveTo>
                    <a:pt x="1" y="1997"/>
                  </a:moveTo>
                  <a:lnTo>
                    <a:pt x="1998" y="0"/>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spTree>
  </p:cSld>
  <p:clrMapOvr>
    <a:masterClrMapping/>
  </p:clrMapOvr>
  <p:transition spd="slow">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Shape 375"/>
          <p:cNvSpPr txBox="1">
            <a:spLocks noGrp="1"/>
          </p:cNvSpPr>
          <p:nvPr>
            <p:ph type="subTitle" idx="4294967295"/>
          </p:nvPr>
        </p:nvSpPr>
        <p:spPr>
          <a:xfrm>
            <a:off x="2371500" y="2093775"/>
            <a:ext cx="5021399" cy="784799"/>
          </a:xfrm>
          <a:prstGeom prst="rect">
            <a:avLst/>
          </a:prstGeom>
          <a:noFill/>
          <a:ln>
            <a:noFill/>
          </a:ln>
        </p:spPr>
        <p:txBody>
          <a:bodyPr lIns="91425" tIns="91425" rIns="91425" bIns="91425" anchor="t" anchorCtr="0">
            <a:noAutofit/>
          </a:bodyPr>
          <a:lstStyle/>
          <a:p>
            <a:pPr lvl="0" rtl="0">
              <a:spcBef>
                <a:spcPts val="0"/>
              </a:spcBef>
              <a:buNone/>
            </a:pPr>
            <a:r>
              <a:rPr lang="en" sz="3600" b="1" i="1" dirty="0">
                <a:latin typeface="Lora"/>
                <a:ea typeface="Lora"/>
                <a:cs typeface="Lora"/>
                <a:sym typeface="Lora"/>
              </a:rPr>
              <a:t>Any </a:t>
            </a:r>
            <a:r>
              <a:rPr lang="en" sz="3600" b="1" i="1" dirty="0">
                <a:highlight>
                  <a:srgbClr val="FFCD00"/>
                </a:highlight>
                <a:latin typeface="Lora"/>
                <a:ea typeface="Lora"/>
                <a:cs typeface="Lora"/>
                <a:sym typeface="Lora"/>
              </a:rPr>
              <a:t>questions</a:t>
            </a:r>
            <a:r>
              <a:rPr lang="en" sz="3600" b="1" i="1" dirty="0">
                <a:latin typeface="Lora"/>
                <a:ea typeface="Lora"/>
                <a:cs typeface="Lora"/>
                <a:sym typeface="Lora"/>
              </a:rPr>
              <a:t> ?</a:t>
            </a:r>
          </a:p>
          <a:p>
            <a:pPr lvl="0" rtl="0">
              <a:spcBef>
                <a:spcPts val="0"/>
              </a:spcBef>
              <a:buNone/>
            </a:pPr>
            <a:endParaRPr sz="1800" dirty="0">
              <a:solidFill>
                <a:schemeClr val="dk1"/>
              </a:solidFill>
            </a:endParaRPr>
          </a:p>
        </p:txBody>
      </p:sp>
      <p:cxnSp>
        <p:nvCxnSpPr>
          <p:cNvPr id="376" name="Shape 376"/>
          <p:cNvCxnSpPr/>
          <p:nvPr/>
        </p:nvCxnSpPr>
        <p:spPr>
          <a:xfrm>
            <a:off x="6450" y="1428750"/>
            <a:ext cx="2397299" cy="0"/>
          </a:xfrm>
          <a:prstGeom prst="straightConnector1">
            <a:avLst/>
          </a:prstGeom>
          <a:noFill/>
          <a:ln w="9525" cap="flat" cmpd="sng">
            <a:solidFill>
              <a:srgbClr val="CCCCCC"/>
            </a:solidFill>
            <a:prstDash val="solid"/>
            <a:round/>
            <a:headEnd type="none" w="lg" len="lg"/>
            <a:tailEnd type="none" w="lg" len="lg"/>
          </a:ln>
        </p:spPr>
      </p:cxnSp>
      <p:sp>
        <p:nvSpPr>
          <p:cNvPr id="377" name="Shape 377"/>
          <p:cNvSpPr txBox="1">
            <a:spLocks noGrp="1"/>
          </p:cNvSpPr>
          <p:nvPr>
            <p:ph type="ctrTitle" idx="4294967295"/>
          </p:nvPr>
        </p:nvSpPr>
        <p:spPr>
          <a:xfrm>
            <a:off x="2371625" y="816550"/>
            <a:ext cx="4908000" cy="1159799"/>
          </a:xfrm>
          <a:prstGeom prst="rect">
            <a:avLst/>
          </a:prstGeom>
          <a:noFill/>
          <a:ln>
            <a:noFill/>
          </a:ln>
        </p:spPr>
        <p:txBody>
          <a:bodyPr lIns="91425" tIns="91425" rIns="91425" bIns="91425" anchor="ctr" anchorCtr="0">
            <a:noAutofit/>
          </a:bodyPr>
          <a:lstStyle/>
          <a:p>
            <a:pPr lvl="0" rtl="0">
              <a:spcBef>
                <a:spcPts val="0"/>
              </a:spcBef>
              <a:buNone/>
            </a:pPr>
            <a:r>
              <a:rPr lang="en" sz="6000"/>
              <a:t>Thanks!</a:t>
            </a:r>
          </a:p>
        </p:txBody>
      </p:sp>
      <p:cxnSp>
        <p:nvCxnSpPr>
          <p:cNvPr id="378" name="Shape 378"/>
          <p:cNvCxnSpPr/>
          <p:nvPr/>
        </p:nvCxnSpPr>
        <p:spPr>
          <a:xfrm>
            <a:off x="5589800" y="1428750"/>
            <a:ext cx="3554100" cy="0"/>
          </a:xfrm>
          <a:prstGeom prst="straightConnector1">
            <a:avLst/>
          </a:prstGeom>
          <a:noFill/>
          <a:ln w="9525" cap="flat" cmpd="sng">
            <a:solidFill>
              <a:srgbClr val="CCCCCC"/>
            </a:solidFill>
            <a:prstDash val="solid"/>
            <a:round/>
            <a:headEnd type="none" w="lg" len="lg"/>
            <a:tailEnd type="none" w="lg" len="lg"/>
          </a:ln>
        </p:spPr>
      </p:cxnSp>
      <p:sp>
        <p:nvSpPr>
          <p:cNvPr id="379" name="Shape 379"/>
          <p:cNvSpPr/>
          <p:nvPr/>
        </p:nvSpPr>
        <p:spPr>
          <a:xfrm>
            <a:off x="831925" y="859175"/>
            <a:ext cx="1139100" cy="1139100"/>
          </a:xfrm>
          <a:prstGeom prst="ellipse">
            <a:avLst/>
          </a:prstGeom>
          <a:solidFill>
            <a:srgbClr val="FFCD00"/>
          </a:solidFill>
          <a:ln>
            <a:noFill/>
          </a:ln>
        </p:spPr>
        <p:txBody>
          <a:bodyPr lIns="91425" tIns="91425" rIns="91425" bIns="91425" anchor="ctr" anchorCtr="0">
            <a:noAutofit/>
          </a:bodyPr>
          <a:lstStyle/>
          <a:p>
            <a:pPr>
              <a:spcBef>
                <a:spcPts val="0"/>
              </a:spcBef>
              <a:buNone/>
            </a:pPr>
            <a:endParaRPr/>
          </a:p>
        </p:txBody>
      </p:sp>
      <p:grpSp>
        <p:nvGrpSpPr>
          <p:cNvPr id="380" name="Shape 380"/>
          <p:cNvGrpSpPr/>
          <p:nvPr/>
        </p:nvGrpSpPr>
        <p:grpSpPr>
          <a:xfrm>
            <a:off x="1148888" y="1190759"/>
            <a:ext cx="505722" cy="475767"/>
            <a:chOff x="5972700" y="2330200"/>
            <a:chExt cx="411625" cy="387275"/>
          </a:xfrm>
        </p:grpSpPr>
        <p:sp>
          <p:nvSpPr>
            <p:cNvPr id="381" name="Shape 381"/>
            <p:cNvSpPr/>
            <p:nvPr/>
          </p:nvSpPr>
          <p:spPr>
            <a:xfrm>
              <a:off x="5972700" y="2476950"/>
              <a:ext cx="98050" cy="219825"/>
            </a:xfrm>
            <a:custGeom>
              <a:avLst/>
              <a:gdLst/>
              <a:ahLst/>
              <a:cxnLst/>
              <a:rect l="0" t="0" r="0" b="0"/>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382" name="Shape 382"/>
            <p:cNvSpPr/>
            <p:nvPr/>
          </p:nvSpPr>
          <p:spPr>
            <a:xfrm>
              <a:off x="6078025" y="2330200"/>
              <a:ext cx="306300" cy="387275"/>
            </a:xfrm>
            <a:custGeom>
              <a:avLst/>
              <a:gdLst/>
              <a:ahLst/>
              <a:cxnLst/>
              <a:rect l="0" t="0" r="0" b="0"/>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Shape 153"/>
          <p:cNvSpPr txBox="1">
            <a:spLocks noGrp="1"/>
          </p:cNvSpPr>
          <p:nvPr>
            <p:ph type="title"/>
          </p:nvPr>
        </p:nvSpPr>
        <p:spPr>
          <a:xfrm>
            <a:off x="1381250" y="922668"/>
            <a:ext cx="3878399" cy="435599"/>
          </a:xfrm>
          <a:prstGeom prst="rect">
            <a:avLst/>
          </a:prstGeom>
        </p:spPr>
        <p:txBody>
          <a:bodyPr lIns="91425" tIns="91425" rIns="91425" bIns="91425" anchor="ctr" anchorCtr="0">
            <a:noAutofit/>
          </a:bodyPr>
          <a:lstStyle/>
          <a:p>
            <a:pPr>
              <a:spcBef>
                <a:spcPts val="0"/>
              </a:spcBef>
              <a:buNone/>
            </a:pPr>
            <a:r>
              <a:rPr lang="en" dirty="0" smtClean="0"/>
              <a:t>The Petroleum Industry</a:t>
            </a:r>
            <a:endParaRPr lang="en" dirty="0"/>
          </a:p>
        </p:txBody>
      </p:sp>
      <p:sp>
        <p:nvSpPr>
          <p:cNvPr id="154" name="Shape 154"/>
          <p:cNvSpPr txBox="1">
            <a:spLocks noGrp="1"/>
          </p:cNvSpPr>
          <p:nvPr>
            <p:ph type="body" idx="1"/>
          </p:nvPr>
        </p:nvSpPr>
        <p:spPr>
          <a:xfrm>
            <a:off x="1381250" y="1651075"/>
            <a:ext cx="2333999" cy="3122399"/>
          </a:xfrm>
          <a:prstGeom prst="rect">
            <a:avLst/>
          </a:prstGeom>
        </p:spPr>
        <p:txBody>
          <a:bodyPr lIns="91425" tIns="91425" rIns="91425" bIns="91425" anchor="t" anchorCtr="0">
            <a:noAutofit/>
          </a:bodyPr>
          <a:lstStyle/>
          <a:p>
            <a:pPr rtl="0">
              <a:spcBef>
                <a:spcPts val="0"/>
              </a:spcBef>
              <a:buNone/>
            </a:pPr>
            <a:r>
              <a:rPr lang="en" b="1" dirty="0" smtClean="0">
                <a:highlight>
                  <a:srgbClr val="FFCD00"/>
                </a:highlight>
              </a:rPr>
              <a:t>Upstream</a:t>
            </a:r>
            <a:endParaRPr lang="en" b="1" dirty="0">
              <a:highlight>
                <a:srgbClr val="FFCD00"/>
              </a:highlight>
            </a:endParaRPr>
          </a:p>
          <a:p>
            <a:pPr>
              <a:spcBef>
                <a:spcPts val="0"/>
              </a:spcBef>
              <a:buNone/>
            </a:pPr>
            <a:r>
              <a:rPr lang="en" dirty="0" smtClean="0"/>
              <a:t>T</a:t>
            </a:r>
            <a:r>
              <a:rPr lang="en-US" dirty="0" smtClean="0"/>
              <a:t>h</a:t>
            </a:r>
            <a:r>
              <a:rPr lang="en" dirty="0" smtClean="0"/>
              <a:t>e process of </a:t>
            </a:r>
            <a:r>
              <a:rPr lang="en" b="1" dirty="0" smtClean="0"/>
              <a:t>exploring</a:t>
            </a:r>
            <a:r>
              <a:rPr lang="en" dirty="0" smtClean="0"/>
              <a:t> potential oilfields and </a:t>
            </a:r>
            <a:r>
              <a:rPr lang="en" b="1" dirty="0" smtClean="0"/>
              <a:t>producing </a:t>
            </a:r>
            <a:r>
              <a:rPr lang="en" dirty="0" smtClean="0"/>
              <a:t>crude oil and natural gas when discovered</a:t>
            </a:r>
          </a:p>
          <a:p>
            <a:pPr>
              <a:spcBef>
                <a:spcPts val="0"/>
              </a:spcBef>
              <a:buNone/>
            </a:pPr>
            <a:r>
              <a:rPr lang="en" dirty="0" smtClean="0"/>
              <a:t>(E&amp;P)</a:t>
            </a:r>
            <a:endParaRPr lang="en" dirty="0"/>
          </a:p>
        </p:txBody>
      </p:sp>
      <p:sp>
        <p:nvSpPr>
          <p:cNvPr id="155" name="Shape 155"/>
          <p:cNvSpPr txBox="1">
            <a:spLocks noGrp="1"/>
          </p:cNvSpPr>
          <p:nvPr>
            <p:ph type="body" idx="2"/>
          </p:nvPr>
        </p:nvSpPr>
        <p:spPr>
          <a:xfrm>
            <a:off x="3834911" y="1651075"/>
            <a:ext cx="2333999" cy="3122399"/>
          </a:xfrm>
          <a:prstGeom prst="rect">
            <a:avLst/>
          </a:prstGeom>
        </p:spPr>
        <p:txBody>
          <a:bodyPr lIns="91425" tIns="91425" rIns="91425" bIns="91425" anchor="t" anchorCtr="0">
            <a:noAutofit/>
          </a:bodyPr>
          <a:lstStyle/>
          <a:p>
            <a:pPr rtl="0">
              <a:spcBef>
                <a:spcPts val="0"/>
              </a:spcBef>
              <a:buNone/>
            </a:pPr>
            <a:r>
              <a:rPr lang="en" b="1" dirty="0" smtClean="0">
                <a:highlight>
                  <a:srgbClr val="FFCD00"/>
                </a:highlight>
              </a:rPr>
              <a:t>Midstream</a:t>
            </a:r>
            <a:endParaRPr lang="en" b="1" dirty="0">
              <a:highlight>
                <a:srgbClr val="FFCD00"/>
              </a:highlight>
            </a:endParaRPr>
          </a:p>
          <a:p>
            <a:pPr>
              <a:spcBef>
                <a:spcPts val="0"/>
              </a:spcBef>
              <a:buNone/>
            </a:pPr>
            <a:r>
              <a:rPr lang="en" dirty="0" smtClean="0"/>
              <a:t>Primarily concerned with connecting the upstream and downstream with transportation and storage as well as some processing</a:t>
            </a:r>
            <a:endParaRPr lang="en" dirty="0"/>
          </a:p>
        </p:txBody>
      </p:sp>
      <p:sp>
        <p:nvSpPr>
          <p:cNvPr id="156" name="Shape 156"/>
          <p:cNvSpPr txBox="1">
            <a:spLocks noGrp="1"/>
          </p:cNvSpPr>
          <p:nvPr>
            <p:ph type="body" idx="3"/>
          </p:nvPr>
        </p:nvSpPr>
        <p:spPr>
          <a:xfrm>
            <a:off x="6288573" y="1651075"/>
            <a:ext cx="2333999" cy="3122399"/>
          </a:xfrm>
          <a:prstGeom prst="rect">
            <a:avLst/>
          </a:prstGeom>
        </p:spPr>
        <p:txBody>
          <a:bodyPr lIns="91425" tIns="91425" rIns="91425" bIns="91425" anchor="t" anchorCtr="0">
            <a:noAutofit/>
          </a:bodyPr>
          <a:lstStyle/>
          <a:p>
            <a:pPr lvl="0" rtl="0">
              <a:spcBef>
                <a:spcPts val="0"/>
              </a:spcBef>
              <a:buNone/>
            </a:pPr>
            <a:r>
              <a:rPr lang="en" b="1" dirty="0" smtClean="0">
                <a:highlight>
                  <a:srgbClr val="FFCD00"/>
                </a:highlight>
              </a:rPr>
              <a:t>Downstream</a:t>
            </a:r>
            <a:endParaRPr lang="en" b="1" dirty="0">
              <a:highlight>
                <a:srgbClr val="FFCD00"/>
              </a:highlight>
            </a:endParaRPr>
          </a:p>
          <a:p>
            <a:pPr lvl="0" rtl="0">
              <a:spcBef>
                <a:spcPts val="0"/>
              </a:spcBef>
              <a:buNone/>
            </a:pPr>
            <a:r>
              <a:rPr lang="en" dirty="0" smtClean="0"/>
              <a:t>Refining the products, marketing, and point of sale operations are the bulk of the downstream sector </a:t>
            </a:r>
            <a:endParaRPr lang="en" dirty="0"/>
          </a:p>
          <a:p>
            <a:pPr lvl="0">
              <a:spcBef>
                <a:spcPts val="0"/>
              </a:spcBef>
              <a:buNone/>
            </a:pPr>
            <a:endParaRPr dirty="0"/>
          </a:p>
        </p:txBody>
      </p:sp>
      <p:grpSp>
        <p:nvGrpSpPr>
          <p:cNvPr id="157" name="Shape 157"/>
          <p:cNvGrpSpPr/>
          <p:nvPr/>
        </p:nvGrpSpPr>
        <p:grpSpPr>
          <a:xfrm>
            <a:off x="916458" y="1019750"/>
            <a:ext cx="214624" cy="214624"/>
            <a:chOff x="2594050" y="1631825"/>
            <a:chExt cx="439625" cy="439625"/>
          </a:xfrm>
        </p:grpSpPr>
        <p:sp>
          <p:nvSpPr>
            <p:cNvPr id="158" name="Shape 158"/>
            <p:cNvSpPr/>
            <p:nvPr/>
          </p:nvSpPr>
          <p:spPr>
            <a:xfrm>
              <a:off x="2594050" y="1883300"/>
              <a:ext cx="188175" cy="188150"/>
            </a:xfrm>
            <a:custGeom>
              <a:avLst/>
              <a:gdLst/>
              <a:ahLst/>
              <a:cxnLst/>
              <a:rect l="0" t="0" r="0" b="0"/>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59" name="Shape 159"/>
            <p:cNvSpPr/>
            <p:nvPr/>
          </p:nvSpPr>
          <p:spPr>
            <a:xfrm>
              <a:off x="2857700" y="1631825"/>
              <a:ext cx="175975" cy="176000"/>
            </a:xfrm>
            <a:custGeom>
              <a:avLst/>
              <a:gdLst/>
              <a:ahLst/>
              <a:cxnLst/>
              <a:rect l="0" t="0" r="0" b="0"/>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60" name="Shape 160"/>
            <p:cNvSpPr/>
            <p:nvPr/>
          </p:nvSpPr>
          <p:spPr>
            <a:xfrm>
              <a:off x="2662850" y="1699400"/>
              <a:ext cx="303250" cy="303250"/>
            </a:xfrm>
            <a:custGeom>
              <a:avLst/>
              <a:gdLst/>
              <a:ahLst/>
              <a:cxnLst/>
              <a:rect l="0" t="0" r="0" b="0"/>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61" name="Shape 161"/>
            <p:cNvSpPr/>
            <p:nvPr/>
          </p:nvSpPr>
          <p:spPr>
            <a:xfrm>
              <a:off x="2814911" y="1754061"/>
              <a:ext cx="49950" cy="49950"/>
            </a:xfrm>
            <a:custGeom>
              <a:avLst/>
              <a:gdLst/>
              <a:ahLst/>
              <a:cxnLst/>
              <a:rect l="0" t="0" r="0" b="0"/>
              <a:pathLst>
                <a:path w="1998" h="1998" fill="none" extrusionOk="0">
                  <a:moveTo>
                    <a:pt x="1" y="1997"/>
                  </a:moveTo>
                  <a:lnTo>
                    <a:pt x="1998" y="0"/>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spTree>
  </p:cSld>
  <p:clrMapOvr>
    <a:masterClrMapping/>
  </p:clrMapOvr>
  <p:transition spd="slow">
    <p:cu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txBox="1">
            <a:spLocks noGrp="1"/>
          </p:cNvSpPr>
          <p:nvPr>
            <p:ph type="title"/>
          </p:nvPr>
        </p:nvSpPr>
        <p:spPr>
          <a:xfrm>
            <a:off x="1381250" y="922668"/>
            <a:ext cx="3878399" cy="435599"/>
          </a:xfrm>
          <a:prstGeom prst="rect">
            <a:avLst/>
          </a:prstGeom>
        </p:spPr>
        <p:txBody>
          <a:bodyPr lIns="91425" tIns="91425" rIns="91425" bIns="91425" anchor="ctr" anchorCtr="0">
            <a:noAutofit/>
          </a:bodyPr>
          <a:lstStyle/>
          <a:p>
            <a:pPr>
              <a:spcBef>
                <a:spcPts val="0"/>
              </a:spcBef>
              <a:buNone/>
            </a:pPr>
            <a:r>
              <a:rPr lang="en" dirty="0"/>
              <a:t>Project Goals &amp; Narrative</a:t>
            </a:r>
            <a:endParaRPr lang="en" dirty="0"/>
          </a:p>
        </p:txBody>
      </p:sp>
      <p:sp>
        <p:nvSpPr>
          <p:cNvPr id="111" name="Shape 111"/>
          <p:cNvSpPr txBox="1">
            <a:spLocks noGrp="1"/>
          </p:cNvSpPr>
          <p:nvPr>
            <p:ph type="body" idx="1"/>
          </p:nvPr>
        </p:nvSpPr>
        <p:spPr>
          <a:xfrm>
            <a:off x="1381250" y="1616470"/>
            <a:ext cx="6809700" cy="3112200"/>
          </a:xfrm>
          <a:prstGeom prst="rect">
            <a:avLst/>
          </a:prstGeom>
        </p:spPr>
        <p:txBody>
          <a:bodyPr lIns="91425" tIns="91425" rIns="91425" bIns="91425" anchor="t" anchorCtr="0">
            <a:noAutofit/>
          </a:bodyPr>
          <a:lstStyle/>
          <a:p>
            <a:pPr marL="457200" lvl="0" indent="-228600" rtl="0">
              <a:spcBef>
                <a:spcPts val="0"/>
              </a:spcBef>
            </a:pPr>
            <a:r>
              <a:rPr lang="en" u="sng" dirty="0" smtClean="0"/>
              <a:t>A firm is interested in drilling a single onshore well for crude oil in Northern Texas</a:t>
            </a:r>
          </a:p>
          <a:p>
            <a:pPr marL="457200" lvl="0" indent="-228600" rtl="0">
              <a:spcBef>
                <a:spcPts val="0"/>
              </a:spcBef>
            </a:pPr>
            <a:r>
              <a:rPr lang="en" dirty="0" smtClean="0"/>
              <a:t>Analyze the costs of Exploration in detail</a:t>
            </a:r>
            <a:endParaRPr lang="en" dirty="0"/>
          </a:p>
          <a:p>
            <a:pPr marL="457200" lvl="0" indent="-228600" rtl="0">
              <a:spcBef>
                <a:spcPts val="0"/>
              </a:spcBef>
            </a:pPr>
            <a:r>
              <a:rPr lang="en" dirty="0" smtClean="0"/>
              <a:t>Forecast the price of crude (WTI-spot)</a:t>
            </a:r>
            <a:endParaRPr lang="en" dirty="0"/>
          </a:p>
          <a:p>
            <a:pPr marL="457200" lvl="0" indent="-228600" rtl="0">
              <a:spcBef>
                <a:spcPts val="0"/>
              </a:spcBef>
            </a:pPr>
            <a:r>
              <a:rPr lang="en" dirty="0" smtClean="0"/>
              <a:t>Generate production forecasts and costs</a:t>
            </a:r>
          </a:p>
          <a:p>
            <a:pPr marL="457200" lvl="0" indent="-228600" rtl="0">
              <a:spcBef>
                <a:spcPts val="0"/>
              </a:spcBef>
            </a:pPr>
            <a:r>
              <a:rPr lang="en" dirty="0" smtClean="0"/>
              <a:t>Understand NPV of entire E&amp;P operation</a:t>
            </a:r>
          </a:p>
          <a:p>
            <a:pPr marL="457200" lvl="0" indent="-228600" rtl="0">
              <a:spcBef>
                <a:spcPts val="0"/>
              </a:spcBef>
            </a:pPr>
            <a:r>
              <a:rPr lang="en" dirty="0" smtClean="0"/>
              <a:t>5 years to break even</a:t>
            </a:r>
            <a:endParaRPr lang="en" dirty="0"/>
          </a:p>
        </p:txBody>
      </p:sp>
      <p:grpSp>
        <p:nvGrpSpPr>
          <p:cNvPr id="112" name="Shape 112"/>
          <p:cNvGrpSpPr/>
          <p:nvPr/>
        </p:nvGrpSpPr>
        <p:grpSpPr>
          <a:xfrm>
            <a:off x="916458" y="1019750"/>
            <a:ext cx="214624" cy="214624"/>
            <a:chOff x="2594050" y="1631825"/>
            <a:chExt cx="439625" cy="439625"/>
          </a:xfrm>
        </p:grpSpPr>
        <p:sp>
          <p:nvSpPr>
            <p:cNvPr id="113" name="Shape 113"/>
            <p:cNvSpPr/>
            <p:nvPr/>
          </p:nvSpPr>
          <p:spPr>
            <a:xfrm>
              <a:off x="2594050" y="1883300"/>
              <a:ext cx="188175" cy="188150"/>
            </a:xfrm>
            <a:custGeom>
              <a:avLst/>
              <a:gdLst/>
              <a:ahLst/>
              <a:cxnLst/>
              <a:rect l="0" t="0" r="0" b="0"/>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14" name="Shape 114"/>
            <p:cNvSpPr/>
            <p:nvPr/>
          </p:nvSpPr>
          <p:spPr>
            <a:xfrm>
              <a:off x="2857700" y="1631825"/>
              <a:ext cx="175975" cy="176000"/>
            </a:xfrm>
            <a:custGeom>
              <a:avLst/>
              <a:gdLst/>
              <a:ahLst/>
              <a:cxnLst/>
              <a:rect l="0" t="0" r="0" b="0"/>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15" name="Shape 115"/>
            <p:cNvSpPr/>
            <p:nvPr/>
          </p:nvSpPr>
          <p:spPr>
            <a:xfrm>
              <a:off x="2662850" y="1699400"/>
              <a:ext cx="303250" cy="303250"/>
            </a:xfrm>
            <a:custGeom>
              <a:avLst/>
              <a:gdLst/>
              <a:ahLst/>
              <a:cxnLst/>
              <a:rect l="0" t="0" r="0" b="0"/>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16" name="Shape 116"/>
            <p:cNvSpPr/>
            <p:nvPr/>
          </p:nvSpPr>
          <p:spPr>
            <a:xfrm>
              <a:off x="2814911" y="1754061"/>
              <a:ext cx="49950" cy="49950"/>
            </a:xfrm>
            <a:custGeom>
              <a:avLst/>
              <a:gdLst/>
              <a:ahLst/>
              <a:cxnLst/>
              <a:rect l="0" t="0" r="0" b="0"/>
              <a:pathLst>
                <a:path w="1998" h="1998" fill="none" extrusionOk="0">
                  <a:moveTo>
                    <a:pt x="1" y="1997"/>
                  </a:moveTo>
                  <a:lnTo>
                    <a:pt x="1998" y="0"/>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spTree>
  </p:cSld>
  <p:clrMapOvr>
    <a:masterClrMapping/>
  </p:clrMapOvr>
  <p:transition spd="slow">
    <p:cu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Shape 98"/>
          <p:cNvSpPr txBox="1">
            <a:spLocks noGrp="1"/>
          </p:cNvSpPr>
          <p:nvPr>
            <p:ph type="ctrTitle"/>
          </p:nvPr>
        </p:nvSpPr>
        <p:spPr>
          <a:xfrm>
            <a:off x="2022225" y="1693523"/>
            <a:ext cx="3787799" cy="1159799"/>
          </a:xfrm>
          <a:prstGeom prst="rect">
            <a:avLst/>
          </a:prstGeom>
        </p:spPr>
        <p:txBody>
          <a:bodyPr lIns="91425" tIns="91425" rIns="91425" bIns="91425" anchor="b" anchorCtr="0">
            <a:noAutofit/>
          </a:bodyPr>
          <a:lstStyle/>
          <a:p>
            <a:pPr lvl="0" rtl="0">
              <a:spcBef>
                <a:spcPts val="0"/>
              </a:spcBef>
              <a:buNone/>
            </a:pPr>
            <a:r>
              <a:rPr lang="en" dirty="0" smtClean="0"/>
              <a:t>E&amp;P Model</a:t>
            </a:r>
            <a:endParaRPr lang="en" dirty="0"/>
          </a:p>
        </p:txBody>
      </p:sp>
      <p:sp>
        <p:nvSpPr>
          <p:cNvPr id="100" name="Shape 100"/>
          <p:cNvSpPr txBox="1"/>
          <p:nvPr/>
        </p:nvSpPr>
        <p:spPr>
          <a:xfrm>
            <a:off x="1133975" y="2291150"/>
            <a:ext cx="543899" cy="562199"/>
          </a:xfrm>
          <a:prstGeom prst="rect">
            <a:avLst/>
          </a:prstGeom>
          <a:noFill/>
          <a:ln>
            <a:noFill/>
          </a:ln>
        </p:spPr>
        <p:txBody>
          <a:bodyPr lIns="91425" tIns="91425" rIns="91425" bIns="91425" anchor="ctr" anchorCtr="0">
            <a:noAutofit/>
          </a:bodyPr>
          <a:lstStyle/>
          <a:p>
            <a:pPr algn="ctr">
              <a:spcBef>
                <a:spcPts val="0"/>
              </a:spcBef>
              <a:buNone/>
            </a:pPr>
            <a:r>
              <a:rPr lang="en" sz="2400" dirty="0" smtClean="0">
                <a:solidFill>
                  <a:schemeClr val="dk1"/>
                </a:solidFill>
                <a:latin typeface="Lora"/>
                <a:ea typeface="Lora"/>
                <a:cs typeface="Lora"/>
                <a:sym typeface="Lora"/>
              </a:rPr>
              <a:t>2</a:t>
            </a:r>
            <a:endParaRPr lang="en" sz="2400" dirty="0">
              <a:solidFill>
                <a:schemeClr val="dk1"/>
              </a:solidFill>
              <a:latin typeface="Lora"/>
              <a:ea typeface="Lora"/>
              <a:cs typeface="Lora"/>
              <a:sym typeface="Lora"/>
            </a:endParaRPr>
          </a:p>
        </p:txBody>
      </p:sp>
    </p:spTree>
    <p:extLst>
      <p:ext uri="{BB962C8B-B14F-4D97-AF65-F5344CB8AC3E}">
        <p14:creationId xmlns:p14="http://schemas.microsoft.com/office/powerpoint/2010/main" val="1319175187"/>
      </p:ext>
    </p:extLst>
  </p:cSld>
  <p:clrMapOvr>
    <a:masterClrMapping/>
  </p:clrMapOvr>
  <p:transition spd="slow">
    <p:cu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79"/>
        <p:cNvGrpSpPr/>
        <p:nvPr/>
      </p:nvGrpSpPr>
      <p:grpSpPr>
        <a:xfrm>
          <a:off x="0" y="0"/>
          <a:ext cx="0" cy="0"/>
          <a:chOff x="0" y="0"/>
          <a:chExt cx="0" cy="0"/>
        </a:xfrm>
      </p:grpSpPr>
      <p:sp>
        <p:nvSpPr>
          <p:cNvPr id="180" name="Shape 180"/>
          <p:cNvSpPr txBox="1">
            <a:spLocks noGrp="1"/>
          </p:cNvSpPr>
          <p:nvPr>
            <p:ph type="title" idx="4294967295"/>
          </p:nvPr>
        </p:nvSpPr>
        <p:spPr>
          <a:xfrm>
            <a:off x="2730099" y="3677150"/>
            <a:ext cx="3645836" cy="503999"/>
          </a:xfrm>
          <a:prstGeom prst="rect">
            <a:avLst/>
          </a:prstGeom>
          <a:noFill/>
          <a:ln>
            <a:noFill/>
          </a:ln>
        </p:spPr>
        <p:txBody>
          <a:bodyPr lIns="91425" tIns="91425" rIns="91425" bIns="91425" anchor="b" anchorCtr="0">
            <a:noAutofit/>
          </a:bodyPr>
          <a:lstStyle/>
          <a:p>
            <a:pPr lvl="0" algn="ctr" rtl="0">
              <a:spcBef>
                <a:spcPts val="0"/>
              </a:spcBef>
              <a:buNone/>
            </a:pPr>
            <a:r>
              <a:rPr lang="en" sz="3200" dirty="0" smtClean="0">
                <a:highlight>
                  <a:srgbClr val="FFCD00"/>
                </a:highlight>
              </a:rPr>
              <a:t>Exploration Simulation</a:t>
            </a:r>
            <a:endParaRPr lang="en" sz="3200" i="1" dirty="0">
              <a:highlight>
                <a:srgbClr val="FFCD00"/>
              </a:highlight>
            </a:endParaRPr>
          </a:p>
        </p:txBody>
      </p:sp>
      <p:grpSp>
        <p:nvGrpSpPr>
          <p:cNvPr id="4" name="Shape 574"/>
          <p:cNvGrpSpPr/>
          <p:nvPr/>
        </p:nvGrpSpPr>
        <p:grpSpPr>
          <a:xfrm>
            <a:off x="4386043" y="4366196"/>
            <a:ext cx="372011" cy="276596"/>
            <a:chOff x="5247525" y="3007275"/>
            <a:chExt cx="517575" cy="384825"/>
          </a:xfrm>
        </p:grpSpPr>
        <p:sp>
          <p:nvSpPr>
            <p:cNvPr id="5" name="Shape 575"/>
            <p:cNvSpPr/>
            <p:nvPr/>
          </p:nvSpPr>
          <p:spPr>
            <a:xfrm>
              <a:off x="5247525" y="3007275"/>
              <a:ext cx="348900" cy="348900"/>
            </a:xfrm>
            <a:custGeom>
              <a:avLst/>
              <a:gdLst/>
              <a:ahLst/>
              <a:cxnLst/>
              <a:rect l="0" t="0" r="0" b="0"/>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6" name="Shape 576"/>
            <p:cNvSpPr/>
            <p:nvPr/>
          </p:nvSpPr>
          <p:spPr>
            <a:xfrm>
              <a:off x="5566575" y="3193575"/>
              <a:ext cx="198525" cy="198525"/>
            </a:xfrm>
            <a:custGeom>
              <a:avLst/>
              <a:gdLst/>
              <a:ahLst/>
              <a:cxnLst/>
              <a:rect l="0" t="0" r="0" b="0"/>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spTree>
  </p:cSld>
  <p:clrMapOvr>
    <a:masterClrMapping/>
  </p:clrMapOvr>
  <p:transition spd="slow">
    <p:cu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1381250" y="1618700"/>
            <a:ext cx="3425400" cy="3231000"/>
          </a:xfrm>
          <a:prstGeom prst="rect">
            <a:avLst/>
          </a:prstGeom>
        </p:spPr>
        <p:txBody>
          <a:bodyPr lIns="91425" tIns="91425" rIns="91425" bIns="91425" anchor="t" anchorCtr="0">
            <a:noAutofit/>
          </a:bodyPr>
          <a:lstStyle/>
          <a:p>
            <a:pPr rtl="0">
              <a:spcBef>
                <a:spcPts val="0"/>
              </a:spcBef>
              <a:buNone/>
            </a:pPr>
            <a:r>
              <a:rPr lang="en" b="1" dirty="0" smtClean="0">
                <a:highlight>
                  <a:srgbClr val="FFCD00"/>
                </a:highlight>
              </a:rPr>
              <a:t>Seismic Methods</a:t>
            </a:r>
            <a:endParaRPr lang="en" b="1" dirty="0">
              <a:highlight>
                <a:srgbClr val="FFCD00"/>
              </a:highlight>
            </a:endParaRPr>
          </a:p>
          <a:p>
            <a:pPr>
              <a:spcBef>
                <a:spcPts val="0"/>
              </a:spcBef>
              <a:buNone/>
            </a:pPr>
            <a:r>
              <a:rPr lang="en" dirty="0" smtClean="0"/>
              <a:t>Consecutive swatches of land are scanned in 2D or 3D to provide an understanding of the geology of the area. Costs are driven by the dificulty of the terrain and technology used. Analysis and processing costs added.</a:t>
            </a:r>
          </a:p>
        </p:txBody>
      </p:sp>
      <p:sp>
        <p:nvSpPr>
          <p:cNvPr id="142" name="Shape 142"/>
          <p:cNvSpPr txBox="1">
            <a:spLocks noGrp="1"/>
          </p:cNvSpPr>
          <p:nvPr>
            <p:ph type="title"/>
          </p:nvPr>
        </p:nvSpPr>
        <p:spPr>
          <a:xfrm>
            <a:off x="1381250" y="922668"/>
            <a:ext cx="3878399" cy="435599"/>
          </a:xfrm>
          <a:prstGeom prst="rect">
            <a:avLst/>
          </a:prstGeom>
        </p:spPr>
        <p:txBody>
          <a:bodyPr lIns="91425" tIns="91425" rIns="91425" bIns="91425" anchor="ctr" anchorCtr="0">
            <a:noAutofit/>
          </a:bodyPr>
          <a:lstStyle/>
          <a:p>
            <a:pPr>
              <a:spcBef>
                <a:spcPts val="0"/>
              </a:spcBef>
              <a:buNone/>
            </a:pPr>
            <a:r>
              <a:rPr lang="en" dirty="0" smtClean="0"/>
              <a:t>Pre-Hydrocarbon Discovery</a:t>
            </a:r>
            <a:endParaRPr lang="en" dirty="0"/>
          </a:p>
        </p:txBody>
      </p:sp>
      <p:grpSp>
        <p:nvGrpSpPr>
          <p:cNvPr id="144" name="Shape 144"/>
          <p:cNvGrpSpPr/>
          <p:nvPr/>
        </p:nvGrpSpPr>
        <p:grpSpPr>
          <a:xfrm>
            <a:off x="916458" y="1019750"/>
            <a:ext cx="214624" cy="214624"/>
            <a:chOff x="2594050" y="1631825"/>
            <a:chExt cx="439625" cy="439625"/>
          </a:xfrm>
        </p:grpSpPr>
        <p:sp>
          <p:nvSpPr>
            <p:cNvPr id="145" name="Shape 145"/>
            <p:cNvSpPr/>
            <p:nvPr/>
          </p:nvSpPr>
          <p:spPr>
            <a:xfrm>
              <a:off x="2594050" y="1883300"/>
              <a:ext cx="188175" cy="188150"/>
            </a:xfrm>
            <a:custGeom>
              <a:avLst/>
              <a:gdLst/>
              <a:ahLst/>
              <a:cxnLst/>
              <a:rect l="0" t="0" r="0" b="0"/>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6" name="Shape 146"/>
            <p:cNvSpPr/>
            <p:nvPr/>
          </p:nvSpPr>
          <p:spPr>
            <a:xfrm>
              <a:off x="2857700" y="1631825"/>
              <a:ext cx="175975" cy="176000"/>
            </a:xfrm>
            <a:custGeom>
              <a:avLst/>
              <a:gdLst/>
              <a:ahLst/>
              <a:cxnLst/>
              <a:rect l="0" t="0" r="0" b="0"/>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7" name="Shape 147"/>
            <p:cNvSpPr/>
            <p:nvPr/>
          </p:nvSpPr>
          <p:spPr>
            <a:xfrm>
              <a:off x="2662850" y="1699400"/>
              <a:ext cx="303250" cy="303250"/>
            </a:xfrm>
            <a:custGeom>
              <a:avLst/>
              <a:gdLst/>
              <a:ahLst/>
              <a:cxnLst/>
              <a:rect l="0" t="0" r="0" b="0"/>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8" name="Shape 148"/>
            <p:cNvSpPr/>
            <p:nvPr/>
          </p:nvSpPr>
          <p:spPr>
            <a:xfrm>
              <a:off x="2814911" y="1754061"/>
              <a:ext cx="49950" cy="49950"/>
            </a:xfrm>
            <a:custGeom>
              <a:avLst/>
              <a:gdLst/>
              <a:ahLst/>
              <a:cxnLst/>
              <a:rect l="0" t="0" r="0" b="0"/>
              <a:pathLst>
                <a:path w="1998" h="1998" fill="none" extrusionOk="0">
                  <a:moveTo>
                    <a:pt x="1" y="1997"/>
                  </a:moveTo>
                  <a:lnTo>
                    <a:pt x="1998" y="0"/>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sp>
        <p:nvSpPr>
          <p:cNvPr id="13" name="TextBox 12"/>
          <p:cNvSpPr txBox="1"/>
          <p:nvPr/>
        </p:nvSpPr>
        <p:spPr>
          <a:xfrm>
            <a:off x="7064372" y="2837372"/>
            <a:ext cx="627095" cy="230832"/>
          </a:xfrm>
          <a:prstGeom prst="rect">
            <a:avLst/>
          </a:prstGeom>
          <a:noFill/>
        </p:spPr>
        <p:txBody>
          <a:bodyPr wrap="none" rtlCol="0">
            <a:spAutoFit/>
          </a:bodyPr>
          <a:lstStyle/>
          <a:p>
            <a:r>
              <a:rPr lang="en-US" sz="900" dirty="0" smtClean="0"/>
              <a:t>$ 1000 s</a:t>
            </a:r>
            <a:endParaRPr lang="en-US" sz="900" dirty="0"/>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74271" y="1675418"/>
            <a:ext cx="3298070" cy="2461184"/>
          </a:xfrm>
          <a:prstGeom prst="rect">
            <a:avLst/>
          </a:prstGeom>
        </p:spPr>
      </p:pic>
      <p:sp>
        <p:nvSpPr>
          <p:cNvPr id="23" name="TextBox 22"/>
          <p:cNvSpPr txBox="1"/>
          <p:nvPr/>
        </p:nvSpPr>
        <p:spPr>
          <a:xfrm>
            <a:off x="6573162" y="1557454"/>
            <a:ext cx="1231427" cy="307777"/>
          </a:xfrm>
          <a:prstGeom prst="rect">
            <a:avLst/>
          </a:prstGeom>
          <a:noFill/>
        </p:spPr>
        <p:txBody>
          <a:bodyPr wrap="none" rtlCol="0">
            <a:spAutoFit/>
          </a:bodyPr>
          <a:lstStyle/>
          <a:p>
            <a:r>
              <a:rPr lang="en-US" dirty="0" smtClean="0"/>
              <a:t>Seismic Cost</a:t>
            </a:r>
            <a:endParaRPr lang="en-US" dirty="0"/>
          </a:p>
        </p:txBody>
      </p:sp>
      <p:sp>
        <p:nvSpPr>
          <p:cNvPr id="24" name="TextBox 23"/>
          <p:cNvSpPr txBox="1"/>
          <p:nvPr/>
        </p:nvSpPr>
        <p:spPr>
          <a:xfrm>
            <a:off x="6876992" y="4040345"/>
            <a:ext cx="627095" cy="230832"/>
          </a:xfrm>
          <a:prstGeom prst="rect">
            <a:avLst/>
          </a:prstGeom>
          <a:noFill/>
        </p:spPr>
        <p:txBody>
          <a:bodyPr wrap="none" rtlCol="0">
            <a:spAutoFit/>
          </a:bodyPr>
          <a:lstStyle/>
          <a:p>
            <a:r>
              <a:rPr lang="en-US" sz="900" dirty="0" smtClean="0"/>
              <a:t>$ 1000 s</a:t>
            </a:r>
            <a:endParaRPr lang="en-US" sz="900" dirty="0"/>
          </a:p>
        </p:txBody>
      </p:sp>
      <p:sp>
        <p:nvSpPr>
          <p:cNvPr id="25" name="TextBox 24"/>
          <p:cNvSpPr txBox="1"/>
          <p:nvPr/>
        </p:nvSpPr>
        <p:spPr>
          <a:xfrm rot="16200000">
            <a:off x="4795616" y="2833869"/>
            <a:ext cx="1309974" cy="230832"/>
          </a:xfrm>
          <a:prstGeom prst="rect">
            <a:avLst/>
          </a:prstGeom>
          <a:noFill/>
        </p:spPr>
        <p:txBody>
          <a:bodyPr wrap="none" rtlCol="0">
            <a:spAutoFit/>
          </a:bodyPr>
          <a:lstStyle/>
          <a:p>
            <a:r>
              <a:rPr lang="en-US" sz="900" dirty="0" smtClean="0"/>
              <a:t>Frequency n = 10,000</a:t>
            </a:r>
            <a:endParaRPr lang="en-US" sz="900" dirty="0"/>
          </a:p>
        </p:txBody>
      </p:sp>
    </p:spTree>
    <p:extLst>
      <p:ext uri="{BB962C8B-B14F-4D97-AF65-F5344CB8AC3E}">
        <p14:creationId xmlns:p14="http://schemas.microsoft.com/office/powerpoint/2010/main" val="2749320556"/>
      </p:ext>
    </p:extLst>
  </p:cSld>
  <p:clrMapOvr>
    <a:masterClrMapping/>
  </p:clrMapOvr>
  <p:transition spd="slow">
    <p:cu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66252" y="1671244"/>
            <a:ext cx="3269039" cy="2439520"/>
          </a:xfrm>
          <a:prstGeom prst="rect">
            <a:avLst/>
          </a:prstGeom>
        </p:spPr>
      </p:pic>
      <p:sp>
        <p:nvSpPr>
          <p:cNvPr id="141" name="Shape 141"/>
          <p:cNvSpPr txBox="1">
            <a:spLocks noGrp="1"/>
          </p:cNvSpPr>
          <p:nvPr>
            <p:ph type="body" idx="1"/>
          </p:nvPr>
        </p:nvSpPr>
        <p:spPr>
          <a:xfrm>
            <a:off x="1381250" y="1618700"/>
            <a:ext cx="3425400" cy="3231000"/>
          </a:xfrm>
          <a:prstGeom prst="rect">
            <a:avLst/>
          </a:prstGeom>
        </p:spPr>
        <p:txBody>
          <a:bodyPr lIns="91425" tIns="91425" rIns="91425" bIns="91425" anchor="t" anchorCtr="0">
            <a:noAutofit/>
          </a:bodyPr>
          <a:lstStyle/>
          <a:p>
            <a:pPr rtl="0">
              <a:spcBef>
                <a:spcPts val="0"/>
              </a:spcBef>
              <a:buNone/>
            </a:pPr>
            <a:r>
              <a:rPr lang="en" b="1" dirty="0" smtClean="0">
                <a:highlight>
                  <a:srgbClr val="FFCD00"/>
                </a:highlight>
              </a:rPr>
              <a:t>Drilling Time</a:t>
            </a:r>
            <a:endParaRPr lang="en" b="1" dirty="0">
              <a:highlight>
                <a:srgbClr val="FFCD00"/>
              </a:highlight>
            </a:endParaRPr>
          </a:p>
          <a:p>
            <a:pPr>
              <a:spcBef>
                <a:spcPts val="0"/>
              </a:spcBef>
              <a:buNone/>
            </a:pPr>
            <a:r>
              <a:rPr lang="en" dirty="0" smtClean="0"/>
              <a:t>The major cost of well drilling is the labor and equipment. Drilling prices are quoted in “dayrates,” a contract cost per day. </a:t>
            </a:r>
          </a:p>
        </p:txBody>
      </p:sp>
      <p:sp>
        <p:nvSpPr>
          <p:cNvPr id="142" name="Shape 142"/>
          <p:cNvSpPr txBox="1">
            <a:spLocks noGrp="1"/>
          </p:cNvSpPr>
          <p:nvPr>
            <p:ph type="title"/>
          </p:nvPr>
        </p:nvSpPr>
        <p:spPr>
          <a:xfrm>
            <a:off x="1381250" y="922668"/>
            <a:ext cx="3878399" cy="435599"/>
          </a:xfrm>
          <a:prstGeom prst="rect">
            <a:avLst/>
          </a:prstGeom>
        </p:spPr>
        <p:txBody>
          <a:bodyPr lIns="91425" tIns="91425" rIns="91425" bIns="91425" anchor="ctr" anchorCtr="0">
            <a:noAutofit/>
          </a:bodyPr>
          <a:lstStyle/>
          <a:p>
            <a:pPr>
              <a:spcBef>
                <a:spcPts val="0"/>
              </a:spcBef>
              <a:buNone/>
            </a:pPr>
            <a:r>
              <a:rPr lang="en" dirty="0" smtClean="0"/>
              <a:t>Exploratory Well</a:t>
            </a:r>
            <a:endParaRPr lang="en" dirty="0"/>
          </a:p>
        </p:txBody>
      </p:sp>
      <p:grpSp>
        <p:nvGrpSpPr>
          <p:cNvPr id="144" name="Shape 144"/>
          <p:cNvGrpSpPr/>
          <p:nvPr/>
        </p:nvGrpSpPr>
        <p:grpSpPr>
          <a:xfrm>
            <a:off x="916458" y="1019750"/>
            <a:ext cx="214624" cy="214624"/>
            <a:chOff x="2594050" y="1631825"/>
            <a:chExt cx="439625" cy="439625"/>
          </a:xfrm>
        </p:grpSpPr>
        <p:sp>
          <p:nvSpPr>
            <p:cNvPr id="145" name="Shape 145"/>
            <p:cNvSpPr/>
            <p:nvPr/>
          </p:nvSpPr>
          <p:spPr>
            <a:xfrm>
              <a:off x="2594050" y="1883300"/>
              <a:ext cx="188175" cy="188150"/>
            </a:xfrm>
            <a:custGeom>
              <a:avLst/>
              <a:gdLst/>
              <a:ahLst/>
              <a:cxnLst/>
              <a:rect l="0" t="0" r="0" b="0"/>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6" name="Shape 146"/>
            <p:cNvSpPr/>
            <p:nvPr/>
          </p:nvSpPr>
          <p:spPr>
            <a:xfrm>
              <a:off x="2857700" y="1631825"/>
              <a:ext cx="175975" cy="176000"/>
            </a:xfrm>
            <a:custGeom>
              <a:avLst/>
              <a:gdLst/>
              <a:ahLst/>
              <a:cxnLst/>
              <a:rect l="0" t="0" r="0" b="0"/>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7" name="Shape 147"/>
            <p:cNvSpPr/>
            <p:nvPr/>
          </p:nvSpPr>
          <p:spPr>
            <a:xfrm>
              <a:off x="2662850" y="1699400"/>
              <a:ext cx="303250" cy="303250"/>
            </a:xfrm>
            <a:custGeom>
              <a:avLst/>
              <a:gdLst/>
              <a:ahLst/>
              <a:cxnLst/>
              <a:rect l="0" t="0" r="0" b="0"/>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8" name="Shape 148"/>
            <p:cNvSpPr/>
            <p:nvPr/>
          </p:nvSpPr>
          <p:spPr>
            <a:xfrm>
              <a:off x="2814911" y="1754061"/>
              <a:ext cx="49950" cy="49950"/>
            </a:xfrm>
            <a:custGeom>
              <a:avLst/>
              <a:gdLst/>
              <a:ahLst/>
              <a:cxnLst/>
              <a:rect l="0" t="0" r="0" b="0"/>
              <a:pathLst>
                <a:path w="1998" h="1998" fill="none" extrusionOk="0">
                  <a:moveTo>
                    <a:pt x="1" y="1997"/>
                  </a:moveTo>
                  <a:lnTo>
                    <a:pt x="1998" y="0"/>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sp>
        <p:nvSpPr>
          <p:cNvPr id="4" name="TextBox 3"/>
          <p:cNvSpPr txBox="1"/>
          <p:nvPr/>
        </p:nvSpPr>
        <p:spPr>
          <a:xfrm>
            <a:off x="6514169" y="1598710"/>
            <a:ext cx="1180131" cy="307777"/>
          </a:xfrm>
          <a:prstGeom prst="rect">
            <a:avLst/>
          </a:prstGeom>
          <a:noFill/>
        </p:spPr>
        <p:txBody>
          <a:bodyPr wrap="none" rtlCol="0">
            <a:spAutoFit/>
          </a:bodyPr>
          <a:lstStyle/>
          <a:p>
            <a:r>
              <a:rPr lang="en-US" dirty="0" smtClean="0"/>
              <a:t>Drilling Time</a:t>
            </a:r>
            <a:endParaRPr lang="en-US" dirty="0"/>
          </a:p>
        </p:txBody>
      </p:sp>
      <p:sp>
        <p:nvSpPr>
          <p:cNvPr id="13" name="TextBox 12"/>
          <p:cNvSpPr txBox="1"/>
          <p:nvPr/>
        </p:nvSpPr>
        <p:spPr>
          <a:xfrm>
            <a:off x="6876992" y="4040345"/>
            <a:ext cx="447558" cy="230832"/>
          </a:xfrm>
          <a:prstGeom prst="rect">
            <a:avLst/>
          </a:prstGeom>
          <a:noFill/>
        </p:spPr>
        <p:txBody>
          <a:bodyPr wrap="none" rtlCol="0">
            <a:spAutoFit/>
          </a:bodyPr>
          <a:lstStyle/>
          <a:p>
            <a:r>
              <a:rPr lang="en-US" sz="900" dirty="0" smtClean="0"/>
              <a:t>Days</a:t>
            </a:r>
            <a:endParaRPr lang="en-US" sz="900" dirty="0"/>
          </a:p>
        </p:txBody>
      </p:sp>
      <p:sp>
        <p:nvSpPr>
          <p:cNvPr id="5" name="TextBox 4"/>
          <p:cNvSpPr txBox="1"/>
          <p:nvPr/>
        </p:nvSpPr>
        <p:spPr>
          <a:xfrm rot="16200000">
            <a:off x="4795616" y="2833869"/>
            <a:ext cx="1309974" cy="230832"/>
          </a:xfrm>
          <a:prstGeom prst="rect">
            <a:avLst/>
          </a:prstGeom>
          <a:noFill/>
        </p:spPr>
        <p:txBody>
          <a:bodyPr wrap="none" rtlCol="0">
            <a:spAutoFit/>
          </a:bodyPr>
          <a:lstStyle/>
          <a:p>
            <a:r>
              <a:rPr lang="en-US" sz="900" dirty="0" smtClean="0"/>
              <a:t>Frequency n = 10,000</a:t>
            </a:r>
            <a:endParaRPr lang="en-US" sz="900" dirty="0"/>
          </a:p>
        </p:txBody>
      </p:sp>
    </p:spTree>
    <p:extLst>
      <p:ext uri="{BB962C8B-B14F-4D97-AF65-F5344CB8AC3E}">
        <p14:creationId xmlns:p14="http://schemas.microsoft.com/office/powerpoint/2010/main" val="1914754963"/>
      </p:ext>
    </p:extLst>
  </p:cSld>
  <p:clrMapOvr>
    <a:masterClrMapping/>
  </p:clrMapOvr>
  <p:transition spd="slow">
    <p:cu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7949" y="1672333"/>
            <a:ext cx="3327877" cy="2483428"/>
          </a:xfrm>
          <a:prstGeom prst="rect">
            <a:avLst/>
          </a:prstGeom>
        </p:spPr>
      </p:pic>
      <p:sp>
        <p:nvSpPr>
          <p:cNvPr id="141" name="Shape 141"/>
          <p:cNvSpPr txBox="1">
            <a:spLocks noGrp="1"/>
          </p:cNvSpPr>
          <p:nvPr>
            <p:ph type="body" idx="1"/>
          </p:nvPr>
        </p:nvSpPr>
        <p:spPr>
          <a:xfrm>
            <a:off x="1381250" y="1618700"/>
            <a:ext cx="3425400" cy="3231000"/>
          </a:xfrm>
          <a:prstGeom prst="rect">
            <a:avLst/>
          </a:prstGeom>
        </p:spPr>
        <p:txBody>
          <a:bodyPr lIns="91425" tIns="91425" rIns="91425" bIns="91425" anchor="t" anchorCtr="0">
            <a:noAutofit/>
          </a:bodyPr>
          <a:lstStyle/>
          <a:p>
            <a:pPr rtl="0">
              <a:spcBef>
                <a:spcPts val="0"/>
              </a:spcBef>
              <a:buNone/>
            </a:pPr>
            <a:r>
              <a:rPr lang="en" b="1" dirty="0" smtClean="0">
                <a:highlight>
                  <a:srgbClr val="FFCD00"/>
                </a:highlight>
              </a:rPr>
              <a:t>Drilling Depth</a:t>
            </a:r>
            <a:endParaRPr lang="en" b="1" dirty="0">
              <a:highlight>
                <a:srgbClr val="FFCD00"/>
              </a:highlight>
            </a:endParaRPr>
          </a:p>
          <a:p>
            <a:pPr>
              <a:spcBef>
                <a:spcPts val="0"/>
              </a:spcBef>
              <a:buNone/>
            </a:pPr>
            <a:r>
              <a:rPr lang="en" dirty="0" smtClean="0"/>
              <a:t>A driver for numerous other exploratory costs, the depth of well is important to estimate.</a:t>
            </a:r>
          </a:p>
          <a:p>
            <a:pPr>
              <a:spcBef>
                <a:spcPts val="0"/>
              </a:spcBef>
              <a:buNone/>
            </a:pPr>
            <a:endParaRPr lang="en" dirty="0"/>
          </a:p>
          <a:p>
            <a:pPr>
              <a:buNone/>
            </a:pPr>
            <a:r>
              <a:rPr lang="en" b="1" dirty="0" smtClean="0">
                <a:highlight>
                  <a:srgbClr val="FFCD00"/>
                </a:highlight>
              </a:rPr>
              <a:t>2016 Estimate</a:t>
            </a:r>
          </a:p>
          <a:p>
            <a:pPr>
              <a:buNone/>
            </a:pPr>
            <a:r>
              <a:rPr lang="en" dirty="0" smtClean="0"/>
              <a:t>Point Forecast: 8075 ft</a:t>
            </a:r>
          </a:p>
          <a:p>
            <a:pPr>
              <a:buNone/>
            </a:pPr>
            <a:r>
              <a:rPr lang="en" dirty="0" smtClean="0"/>
              <a:t>95% Interval:{7819 ft, 8332 ft}</a:t>
            </a:r>
            <a:endParaRPr lang="en" b="1" dirty="0">
              <a:highlight>
                <a:srgbClr val="FFCD00"/>
              </a:highlight>
            </a:endParaRPr>
          </a:p>
          <a:p>
            <a:pPr>
              <a:spcBef>
                <a:spcPts val="0"/>
              </a:spcBef>
              <a:buNone/>
            </a:pPr>
            <a:endParaRPr lang="en" dirty="0" smtClean="0"/>
          </a:p>
        </p:txBody>
      </p:sp>
      <p:sp>
        <p:nvSpPr>
          <p:cNvPr id="142" name="Shape 142"/>
          <p:cNvSpPr txBox="1">
            <a:spLocks noGrp="1"/>
          </p:cNvSpPr>
          <p:nvPr>
            <p:ph type="title"/>
          </p:nvPr>
        </p:nvSpPr>
        <p:spPr>
          <a:xfrm>
            <a:off x="1381250" y="922668"/>
            <a:ext cx="3878399" cy="435599"/>
          </a:xfrm>
          <a:prstGeom prst="rect">
            <a:avLst/>
          </a:prstGeom>
        </p:spPr>
        <p:txBody>
          <a:bodyPr lIns="91425" tIns="91425" rIns="91425" bIns="91425" anchor="ctr" anchorCtr="0">
            <a:noAutofit/>
          </a:bodyPr>
          <a:lstStyle/>
          <a:p>
            <a:pPr>
              <a:spcBef>
                <a:spcPts val="0"/>
              </a:spcBef>
              <a:buNone/>
            </a:pPr>
            <a:r>
              <a:rPr lang="en" dirty="0" smtClean="0"/>
              <a:t>Exploratory Well</a:t>
            </a:r>
            <a:endParaRPr lang="en" dirty="0"/>
          </a:p>
        </p:txBody>
      </p:sp>
      <p:grpSp>
        <p:nvGrpSpPr>
          <p:cNvPr id="144" name="Shape 144"/>
          <p:cNvGrpSpPr/>
          <p:nvPr/>
        </p:nvGrpSpPr>
        <p:grpSpPr>
          <a:xfrm>
            <a:off x="916458" y="1019750"/>
            <a:ext cx="214624" cy="214624"/>
            <a:chOff x="2594050" y="1631825"/>
            <a:chExt cx="439625" cy="439625"/>
          </a:xfrm>
        </p:grpSpPr>
        <p:sp>
          <p:nvSpPr>
            <p:cNvPr id="145" name="Shape 145"/>
            <p:cNvSpPr/>
            <p:nvPr/>
          </p:nvSpPr>
          <p:spPr>
            <a:xfrm>
              <a:off x="2594050" y="1883300"/>
              <a:ext cx="188175" cy="188150"/>
            </a:xfrm>
            <a:custGeom>
              <a:avLst/>
              <a:gdLst/>
              <a:ahLst/>
              <a:cxnLst/>
              <a:rect l="0" t="0" r="0" b="0"/>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6" name="Shape 146"/>
            <p:cNvSpPr/>
            <p:nvPr/>
          </p:nvSpPr>
          <p:spPr>
            <a:xfrm>
              <a:off x="2857700" y="1631825"/>
              <a:ext cx="175975" cy="176000"/>
            </a:xfrm>
            <a:custGeom>
              <a:avLst/>
              <a:gdLst/>
              <a:ahLst/>
              <a:cxnLst/>
              <a:rect l="0" t="0" r="0" b="0"/>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7" name="Shape 147"/>
            <p:cNvSpPr/>
            <p:nvPr/>
          </p:nvSpPr>
          <p:spPr>
            <a:xfrm>
              <a:off x="2662850" y="1699400"/>
              <a:ext cx="303250" cy="303250"/>
            </a:xfrm>
            <a:custGeom>
              <a:avLst/>
              <a:gdLst/>
              <a:ahLst/>
              <a:cxnLst/>
              <a:rect l="0" t="0" r="0" b="0"/>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48" name="Shape 148"/>
            <p:cNvSpPr/>
            <p:nvPr/>
          </p:nvSpPr>
          <p:spPr>
            <a:xfrm>
              <a:off x="2814911" y="1754061"/>
              <a:ext cx="49950" cy="49950"/>
            </a:xfrm>
            <a:custGeom>
              <a:avLst/>
              <a:gdLst/>
              <a:ahLst/>
              <a:cxnLst/>
              <a:rect l="0" t="0" r="0" b="0"/>
              <a:pathLst>
                <a:path w="1998" h="1998" fill="none" extrusionOk="0">
                  <a:moveTo>
                    <a:pt x="1" y="1997"/>
                  </a:moveTo>
                  <a:lnTo>
                    <a:pt x="1998" y="0"/>
                  </a:lnTo>
                </a:path>
              </a:pathLst>
            </a:custGeom>
            <a:noFill/>
            <a:ln w="9525" cap="rnd" cmpd="sng">
              <a:solidFill>
                <a:srgbClr val="00000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sp>
        <p:nvSpPr>
          <p:cNvPr id="4" name="TextBox 3"/>
          <p:cNvSpPr txBox="1"/>
          <p:nvPr/>
        </p:nvSpPr>
        <p:spPr>
          <a:xfrm>
            <a:off x="6045461" y="1603126"/>
            <a:ext cx="1986441" cy="307777"/>
          </a:xfrm>
          <a:prstGeom prst="rect">
            <a:avLst/>
          </a:prstGeom>
          <a:noFill/>
        </p:spPr>
        <p:txBody>
          <a:bodyPr wrap="none" rtlCol="0">
            <a:spAutoFit/>
          </a:bodyPr>
          <a:lstStyle/>
          <a:p>
            <a:r>
              <a:rPr lang="en-US" dirty="0" smtClean="0"/>
              <a:t>Drilling Depth vs. Time</a:t>
            </a:r>
            <a:endParaRPr lang="en-US" dirty="0"/>
          </a:p>
        </p:txBody>
      </p:sp>
      <p:sp>
        <p:nvSpPr>
          <p:cNvPr id="13" name="TextBox 12"/>
          <p:cNvSpPr txBox="1"/>
          <p:nvPr/>
        </p:nvSpPr>
        <p:spPr>
          <a:xfrm>
            <a:off x="6487889" y="4040345"/>
            <a:ext cx="1101584" cy="230832"/>
          </a:xfrm>
          <a:prstGeom prst="rect">
            <a:avLst/>
          </a:prstGeom>
          <a:noFill/>
        </p:spPr>
        <p:txBody>
          <a:bodyPr wrap="none" rtlCol="0">
            <a:spAutoFit/>
          </a:bodyPr>
          <a:lstStyle/>
          <a:p>
            <a:r>
              <a:rPr lang="en-US" sz="900" dirty="0" smtClean="0"/>
              <a:t>Time (1949-2008)</a:t>
            </a:r>
            <a:endParaRPr lang="en-US" sz="900" dirty="0"/>
          </a:p>
        </p:txBody>
      </p:sp>
      <p:sp>
        <p:nvSpPr>
          <p:cNvPr id="5" name="TextBox 4"/>
          <p:cNvSpPr txBox="1"/>
          <p:nvPr/>
        </p:nvSpPr>
        <p:spPr>
          <a:xfrm rot="16200000">
            <a:off x="5219146" y="2798630"/>
            <a:ext cx="492443" cy="230832"/>
          </a:xfrm>
          <a:prstGeom prst="rect">
            <a:avLst/>
          </a:prstGeom>
          <a:noFill/>
        </p:spPr>
        <p:txBody>
          <a:bodyPr wrap="none" rtlCol="0">
            <a:spAutoFit/>
          </a:bodyPr>
          <a:lstStyle/>
          <a:p>
            <a:r>
              <a:rPr lang="en-US" sz="900" dirty="0" smtClean="0"/>
              <a:t>Depth</a:t>
            </a:r>
            <a:endParaRPr lang="en-US" sz="900" dirty="0"/>
          </a:p>
        </p:txBody>
      </p:sp>
    </p:spTree>
    <p:extLst>
      <p:ext uri="{BB962C8B-B14F-4D97-AF65-F5344CB8AC3E}">
        <p14:creationId xmlns:p14="http://schemas.microsoft.com/office/powerpoint/2010/main" val="903753938"/>
      </p:ext>
    </p:extLst>
  </p:cSld>
  <p:clrMapOvr>
    <a:masterClrMapping/>
  </p:clrMapOvr>
  <p:transition spd="slow">
    <p:cut/>
  </p:transition>
  <p:timing>
    <p:tnLst>
      <p:par>
        <p:cTn id="1" dur="indefinite" restart="never" nodeType="tmRoot"/>
      </p:par>
    </p:tnLst>
  </p:timing>
</p:sld>
</file>

<file path=ppt/theme/theme1.xml><?xml version="1.0" encoding="utf-8"?>
<a:theme xmlns:a="http://schemas.openxmlformats.org/drawingml/2006/main" name="Viol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90</TotalTime>
  <Words>595</Words>
  <Application>Microsoft Office PowerPoint</Application>
  <PresentationFormat>On-screen Show (16:9)</PresentationFormat>
  <Paragraphs>104</Paragraphs>
  <Slides>21</Slides>
  <Notes>21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Lora</vt:lpstr>
      <vt:lpstr>Quattrocento Sans</vt:lpstr>
      <vt:lpstr>Viola template</vt:lpstr>
      <vt:lpstr>Simulation of Crude Oil Exploration &amp; Production</vt:lpstr>
      <vt:lpstr>Project Overview</vt:lpstr>
      <vt:lpstr>The Petroleum Industry</vt:lpstr>
      <vt:lpstr>Project Goals &amp; Narrative</vt:lpstr>
      <vt:lpstr>E&amp;P Model</vt:lpstr>
      <vt:lpstr>Exploration Simulation</vt:lpstr>
      <vt:lpstr>Pre-Hydrocarbon Discovery</vt:lpstr>
      <vt:lpstr>Exploratory Well</vt:lpstr>
      <vt:lpstr>Exploratory Well</vt:lpstr>
      <vt:lpstr>Logging</vt:lpstr>
      <vt:lpstr>Probability of Finding Oil</vt:lpstr>
      <vt:lpstr>PowerPoint Presentation</vt:lpstr>
      <vt:lpstr>Production Simulation</vt:lpstr>
      <vt:lpstr>Production Duration</vt:lpstr>
      <vt:lpstr>Oil Price</vt:lpstr>
      <vt:lpstr>Oil Price</vt:lpstr>
      <vt:lpstr>$-2,198,004</vt:lpstr>
      <vt:lpstr>PowerPoint Presentation</vt:lpstr>
      <vt:lpstr>PowerPoint Presentation</vt:lpstr>
      <vt:lpstr>Conclusion</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Simulation of Crude Oil Exploration &amp; Production</dc:title>
  <dc:creator>Aditya Sastry</dc:creator>
  <cp:lastModifiedBy>Aditya Sastry</cp:lastModifiedBy>
  <cp:revision>65</cp:revision>
  <dcterms:modified xsi:type="dcterms:W3CDTF">2015-12-08T15:38:33Z</dcterms:modified>
</cp:coreProperties>
</file>